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7" r:id="rId6"/>
    <p:sldId id="269" r:id="rId7"/>
    <p:sldId id="265" r:id="rId8"/>
    <p:sldId id="262" r:id="rId9"/>
    <p:sldId id="266" r:id="rId10"/>
    <p:sldId id="270" r:id="rId11"/>
    <p:sldId id="271" r:id="rId12"/>
    <p:sldId id="275" r:id="rId13"/>
    <p:sldId id="281" r:id="rId14"/>
    <p:sldId id="272" r:id="rId15"/>
    <p:sldId id="277" r:id="rId16"/>
    <p:sldId id="282" r:id="rId17"/>
    <p:sldId id="279" r:id="rId18"/>
    <p:sldId id="26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D2EB"/>
    <a:srgbClr val="267AC3"/>
    <a:srgbClr val="247ABE"/>
    <a:srgbClr val="277BBD"/>
    <a:srgbClr val="267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69" d="100"/>
          <a:sy n="69" d="100"/>
        </p:scale>
        <p:origin x="364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E1B3D-CD48-4251-8892-713E6D4D5BC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82D48D-DEB7-4690-9427-370FD63B1CC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PowerShell Basics</a:t>
          </a:r>
        </a:p>
      </dgm:t>
    </dgm:pt>
    <dgm:pt modelId="{1032CEEA-125F-4F23-B4B5-F074542036CA}" type="parTrans" cxnId="{5B273385-F299-4C66-8631-2392DF8C4E58}">
      <dgm:prSet/>
      <dgm:spPr/>
      <dgm:t>
        <a:bodyPr/>
        <a:lstStyle/>
        <a:p>
          <a:endParaRPr lang="en-US"/>
        </a:p>
      </dgm:t>
    </dgm:pt>
    <dgm:pt modelId="{256AB25C-A756-46F2-BB82-DAEA78F1462C}" type="sibTrans" cxnId="{5B273385-F299-4C66-8631-2392DF8C4E58}">
      <dgm:prSet/>
      <dgm:spPr/>
      <dgm:t>
        <a:bodyPr/>
        <a:lstStyle/>
        <a:p>
          <a:endParaRPr lang="en-US"/>
        </a:p>
      </dgm:t>
    </dgm:pt>
    <dgm:pt modelId="{CC940DC3-C3B4-4F71-9EBA-8F0B101E4ED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Cmdlets, Variables, Objects, and Modules</a:t>
          </a:r>
        </a:p>
      </dgm:t>
    </dgm:pt>
    <dgm:pt modelId="{45268582-EBB4-4C0F-B51A-B83E760D2958}" type="parTrans" cxnId="{63D54E1B-64B4-41D0-82B0-0FC41F16E5D5}">
      <dgm:prSet/>
      <dgm:spPr/>
      <dgm:t>
        <a:bodyPr/>
        <a:lstStyle/>
        <a:p>
          <a:endParaRPr lang="en-US"/>
        </a:p>
      </dgm:t>
    </dgm:pt>
    <dgm:pt modelId="{96C9F4ED-B58B-4F6F-81C7-AE8175F14A9D}" type="sibTrans" cxnId="{63D54E1B-64B4-41D0-82B0-0FC41F16E5D5}">
      <dgm:prSet/>
      <dgm:spPr/>
      <dgm:t>
        <a:bodyPr/>
        <a:lstStyle/>
        <a:p>
          <a:endParaRPr lang="en-US"/>
        </a:p>
      </dgm:t>
    </dgm:pt>
    <dgm:pt modelId="{4A44442F-75BD-49EF-B7EA-16636201307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Basic Automation</a:t>
          </a:r>
        </a:p>
      </dgm:t>
    </dgm:pt>
    <dgm:pt modelId="{E7436CB7-7CE7-4C3C-B40C-64CD1F694609}" type="parTrans" cxnId="{6D8536A9-F30D-4369-BBDB-C7AE00B29F24}">
      <dgm:prSet/>
      <dgm:spPr/>
      <dgm:t>
        <a:bodyPr/>
        <a:lstStyle/>
        <a:p>
          <a:endParaRPr lang="en-US"/>
        </a:p>
      </dgm:t>
    </dgm:pt>
    <dgm:pt modelId="{B24FB072-A1EE-4252-ADA7-6ACEFBED6052}" type="sibTrans" cxnId="{6D8536A9-F30D-4369-BBDB-C7AE00B29F24}">
      <dgm:prSet/>
      <dgm:spPr/>
      <dgm:t>
        <a:bodyPr/>
        <a:lstStyle/>
        <a:p>
          <a:endParaRPr lang="en-US"/>
        </a:p>
      </dgm:t>
    </dgm:pt>
    <dgm:pt modelId="{C855128D-49E4-44CD-B4ED-5425D18B02B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Single-Step processes such as making a one-time change or rolling out a simple maintenance configuration.</a:t>
          </a:r>
        </a:p>
      </dgm:t>
    </dgm:pt>
    <dgm:pt modelId="{F4B4B098-58B7-4DE6-AFF2-6B9B4B8D8F20}" type="parTrans" cxnId="{F59399EA-513A-42A0-A4E3-822506BCC781}">
      <dgm:prSet/>
      <dgm:spPr/>
      <dgm:t>
        <a:bodyPr/>
        <a:lstStyle/>
        <a:p>
          <a:endParaRPr lang="en-US"/>
        </a:p>
      </dgm:t>
    </dgm:pt>
    <dgm:pt modelId="{A86EB14B-4F82-4A7E-84D8-E04E7D511E95}" type="sibTrans" cxnId="{F59399EA-513A-42A0-A4E3-822506BCC781}">
      <dgm:prSet/>
      <dgm:spPr/>
      <dgm:t>
        <a:bodyPr/>
        <a:lstStyle/>
        <a:p>
          <a:endParaRPr lang="en-US"/>
        </a:p>
      </dgm:t>
    </dgm:pt>
    <dgm:pt modelId="{C59F1837-239C-45E7-A698-F808F7C61FD5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Advanced Automation</a:t>
          </a:r>
        </a:p>
      </dgm:t>
    </dgm:pt>
    <dgm:pt modelId="{BC163227-A602-464D-80C8-795CA0623BA3}" type="parTrans" cxnId="{4068FB47-A7A6-442B-BAB8-680276EACB10}">
      <dgm:prSet/>
      <dgm:spPr/>
      <dgm:t>
        <a:bodyPr/>
        <a:lstStyle/>
        <a:p>
          <a:endParaRPr lang="en-US"/>
        </a:p>
      </dgm:t>
    </dgm:pt>
    <dgm:pt modelId="{8ED7F52D-2317-4A30-A221-150DAC7504F4}" type="sibTrans" cxnId="{4068FB47-A7A6-442B-BAB8-680276EACB10}">
      <dgm:prSet/>
      <dgm:spPr/>
      <dgm:t>
        <a:bodyPr/>
        <a:lstStyle/>
        <a:p>
          <a:endParaRPr lang="en-US"/>
        </a:p>
      </dgm:t>
    </dgm:pt>
    <dgm:pt modelId="{79A006AC-915D-4FEC-B0EB-B08DA36CE70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Multi-step processes where files are created and task scheduler integration is used such as monthly, daily, or weekly reports.</a:t>
          </a:r>
        </a:p>
      </dgm:t>
    </dgm:pt>
    <dgm:pt modelId="{E22AD25F-9AB0-4623-8E6F-3465EC6CF402}" type="parTrans" cxnId="{962CA716-6ECA-41EB-A2F8-C77C54C51755}">
      <dgm:prSet/>
      <dgm:spPr/>
      <dgm:t>
        <a:bodyPr/>
        <a:lstStyle/>
        <a:p>
          <a:endParaRPr lang="en-US"/>
        </a:p>
      </dgm:t>
    </dgm:pt>
    <dgm:pt modelId="{8A2041C3-DB83-4B49-A78E-446FEACAF79F}" type="sibTrans" cxnId="{962CA716-6ECA-41EB-A2F8-C77C54C51755}">
      <dgm:prSet/>
      <dgm:spPr/>
      <dgm:t>
        <a:bodyPr/>
        <a:lstStyle/>
        <a:p>
          <a:endParaRPr lang="en-US"/>
        </a:p>
      </dgm:t>
    </dgm:pt>
    <dgm:pt modelId="{07A25B39-E68E-4FE4-8298-3D92B1015B73}" type="pres">
      <dgm:prSet presAssocID="{38CE1B3D-CD48-4251-8892-713E6D4D5BCB}" presName="root" presStyleCnt="0">
        <dgm:presLayoutVars>
          <dgm:dir/>
          <dgm:resizeHandles val="exact"/>
        </dgm:presLayoutVars>
      </dgm:prSet>
      <dgm:spPr/>
    </dgm:pt>
    <dgm:pt modelId="{6C5C6BAD-23ED-47A2-A3FE-0E2EC43F187C}" type="pres">
      <dgm:prSet presAssocID="{5B82D48D-DEB7-4690-9427-370FD63B1CC0}" presName="compNode" presStyleCnt="0"/>
      <dgm:spPr/>
    </dgm:pt>
    <dgm:pt modelId="{20B180F6-4F10-4CC0-8A82-C91B16DDD04D}" type="pres">
      <dgm:prSet presAssocID="{5B82D48D-DEB7-4690-9427-370FD63B1C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EE695D6-ED91-442F-80C8-DDA71819A73A}" type="pres">
      <dgm:prSet presAssocID="{5B82D48D-DEB7-4690-9427-370FD63B1CC0}" presName="iconSpace" presStyleCnt="0"/>
      <dgm:spPr/>
    </dgm:pt>
    <dgm:pt modelId="{D8E91067-CCEF-4B65-93C3-8D34BB0D646A}" type="pres">
      <dgm:prSet presAssocID="{5B82D48D-DEB7-4690-9427-370FD63B1CC0}" presName="parTx" presStyleLbl="revTx" presStyleIdx="0" presStyleCnt="6">
        <dgm:presLayoutVars>
          <dgm:chMax val="0"/>
          <dgm:chPref val="0"/>
        </dgm:presLayoutVars>
      </dgm:prSet>
      <dgm:spPr/>
    </dgm:pt>
    <dgm:pt modelId="{E68666F2-9A16-4F3B-951E-DADB22706CFB}" type="pres">
      <dgm:prSet presAssocID="{5B82D48D-DEB7-4690-9427-370FD63B1CC0}" presName="txSpace" presStyleCnt="0"/>
      <dgm:spPr/>
    </dgm:pt>
    <dgm:pt modelId="{EC1471B8-5F51-4DB8-96B9-62731E7A411F}" type="pres">
      <dgm:prSet presAssocID="{5B82D48D-DEB7-4690-9427-370FD63B1CC0}" presName="desTx" presStyleLbl="revTx" presStyleIdx="1" presStyleCnt="6">
        <dgm:presLayoutVars/>
      </dgm:prSet>
      <dgm:spPr/>
    </dgm:pt>
    <dgm:pt modelId="{190FBEBB-958C-4438-A12A-1F1CEF78F61B}" type="pres">
      <dgm:prSet presAssocID="{256AB25C-A756-46F2-BB82-DAEA78F1462C}" presName="sibTrans" presStyleCnt="0"/>
      <dgm:spPr/>
    </dgm:pt>
    <dgm:pt modelId="{836FDB0D-6E88-437B-92E2-CFA42D0BDB0F}" type="pres">
      <dgm:prSet presAssocID="{4A44442F-75BD-49EF-B7EA-166362013070}" presName="compNode" presStyleCnt="0"/>
      <dgm:spPr/>
    </dgm:pt>
    <dgm:pt modelId="{846B4FDC-445F-4751-A1A3-CF495FBA5A7D}" type="pres">
      <dgm:prSet presAssocID="{4A44442F-75BD-49EF-B7EA-1663620130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E2F321D-82DF-432F-9938-294B27A3384A}" type="pres">
      <dgm:prSet presAssocID="{4A44442F-75BD-49EF-B7EA-166362013070}" presName="iconSpace" presStyleCnt="0"/>
      <dgm:spPr/>
    </dgm:pt>
    <dgm:pt modelId="{BDBC7C4D-E0AE-4814-B24E-AE32F944F405}" type="pres">
      <dgm:prSet presAssocID="{4A44442F-75BD-49EF-B7EA-166362013070}" presName="parTx" presStyleLbl="revTx" presStyleIdx="2" presStyleCnt="6">
        <dgm:presLayoutVars>
          <dgm:chMax val="0"/>
          <dgm:chPref val="0"/>
        </dgm:presLayoutVars>
      </dgm:prSet>
      <dgm:spPr/>
    </dgm:pt>
    <dgm:pt modelId="{880D3421-6F79-4F9A-A653-53C326E951AA}" type="pres">
      <dgm:prSet presAssocID="{4A44442F-75BD-49EF-B7EA-166362013070}" presName="txSpace" presStyleCnt="0"/>
      <dgm:spPr/>
    </dgm:pt>
    <dgm:pt modelId="{332CE8C7-F4B6-4FD1-8D12-18427C7B34FF}" type="pres">
      <dgm:prSet presAssocID="{4A44442F-75BD-49EF-B7EA-166362013070}" presName="desTx" presStyleLbl="revTx" presStyleIdx="3" presStyleCnt="6">
        <dgm:presLayoutVars/>
      </dgm:prSet>
      <dgm:spPr/>
    </dgm:pt>
    <dgm:pt modelId="{3ACED4C6-387C-40BB-ABD8-99DD62060B5B}" type="pres">
      <dgm:prSet presAssocID="{B24FB072-A1EE-4252-ADA7-6ACEFBED6052}" presName="sibTrans" presStyleCnt="0"/>
      <dgm:spPr/>
    </dgm:pt>
    <dgm:pt modelId="{23D722D8-6C44-4059-86AE-298498C8687C}" type="pres">
      <dgm:prSet presAssocID="{C59F1837-239C-45E7-A698-F808F7C61FD5}" presName="compNode" presStyleCnt="0"/>
      <dgm:spPr/>
    </dgm:pt>
    <dgm:pt modelId="{BA32A6B5-6159-4ADA-94A3-ED077103FBAC}" type="pres">
      <dgm:prSet presAssocID="{C59F1837-239C-45E7-A698-F808F7C61F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3EA47EB-9047-4835-8753-18E25C77CDA4}" type="pres">
      <dgm:prSet presAssocID="{C59F1837-239C-45E7-A698-F808F7C61FD5}" presName="iconSpace" presStyleCnt="0"/>
      <dgm:spPr/>
    </dgm:pt>
    <dgm:pt modelId="{A62EA3A4-68C3-40C2-B835-2B084BA8ED20}" type="pres">
      <dgm:prSet presAssocID="{C59F1837-239C-45E7-A698-F808F7C61FD5}" presName="parTx" presStyleLbl="revTx" presStyleIdx="4" presStyleCnt="6">
        <dgm:presLayoutVars>
          <dgm:chMax val="0"/>
          <dgm:chPref val="0"/>
        </dgm:presLayoutVars>
      </dgm:prSet>
      <dgm:spPr/>
    </dgm:pt>
    <dgm:pt modelId="{ED0CCD09-80C2-4EE4-94AA-A66EB197AF71}" type="pres">
      <dgm:prSet presAssocID="{C59F1837-239C-45E7-A698-F808F7C61FD5}" presName="txSpace" presStyleCnt="0"/>
      <dgm:spPr/>
    </dgm:pt>
    <dgm:pt modelId="{F88716A0-4E3C-4FEE-92BD-9E049C45D27F}" type="pres">
      <dgm:prSet presAssocID="{C59F1837-239C-45E7-A698-F808F7C61FD5}" presName="desTx" presStyleLbl="revTx" presStyleIdx="5" presStyleCnt="6">
        <dgm:presLayoutVars/>
      </dgm:prSet>
      <dgm:spPr/>
    </dgm:pt>
  </dgm:ptLst>
  <dgm:cxnLst>
    <dgm:cxn modelId="{2868940C-DC47-4AE6-AD5E-C682177D5698}" type="presOf" srcId="{5B82D48D-DEB7-4690-9427-370FD63B1CC0}" destId="{D8E91067-CCEF-4B65-93C3-8D34BB0D646A}" srcOrd="0" destOrd="0" presId="urn:microsoft.com/office/officeart/2018/2/layout/IconLabelDescriptionList"/>
    <dgm:cxn modelId="{962CA716-6ECA-41EB-A2F8-C77C54C51755}" srcId="{C59F1837-239C-45E7-A698-F808F7C61FD5}" destId="{79A006AC-915D-4FEC-B0EB-B08DA36CE701}" srcOrd="0" destOrd="0" parTransId="{E22AD25F-9AB0-4623-8E6F-3465EC6CF402}" sibTransId="{8A2041C3-DB83-4B49-A78E-446FEACAF79F}"/>
    <dgm:cxn modelId="{63D54E1B-64B4-41D0-82B0-0FC41F16E5D5}" srcId="{5B82D48D-DEB7-4690-9427-370FD63B1CC0}" destId="{CC940DC3-C3B4-4F71-9EBA-8F0B101E4ED5}" srcOrd="0" destOrd="0" parTransId="{45268582-EBB4-4C0F-B51A-B83E760D2958}" sibTransId="{96C9F4ED-B58B-4F6F-81C7-AE8175F14A9D}"/>
    <dgm:cxn modelId="{13738220-65ED-4226-B3D8-447C93F13012}" type="presOf" srcId="{C59F1837-239C-45E7-A698-F808F7C61FD5}" destId="{A62EA3A4-68C3-40C2-B835-2B084BA8ED20}" srcOrd="0" destOrd="0" presId="urn:microsoft.com/office/officeart/2018/2/layout/IconLabelDescriptionList"/>
    <dgm:cxn modelId="{0A9ABA2A-F3A2-45A0-B7EC-2CC1C3FE9505}" type="presOf" srcId="{79A006AC-915D-4FEC-B0EB-B08DA36CE701}" destId="{F88716A0-4E3C-4FEE-92BD-9E049C45D27F}" srcOrd="0" destOrd="0" presId="urn:microsoft.com/office/officeart/2018/2/layout/IconLabelDescriptionList"/>
    <dgm:cxn modelId="{9F1A5E2E-4E2F-4EB2-94C8-E947ABFC9B96}" type="presOf" srcId="{CC940DC3-C3B4-4F71-9EBA-8F0B101E4ED5}" destId="{EC1471B8-5F51-4DB8-96B9-62731E7A411F}" srcOrd="0" destOrd="0" presId="urn:microsoft.com/office/officeart/2018/2/layout/IconLabelDescriptionList"/>
    <dgm:cxn modelId="{4068FB47-A7A6-442B-BAB8-680276EACB10}" srcId="{38CE1B3D-CD48-4251-8892-713E6D4D5BCB}" destId="{C59F1837-239C-45E7-A698-F808F7C61FD5}" srcOrd="2" destOrd="0" parTransId="{BC163227-A602-464D-80C8-795CA0623BA3}" sibTransId="{8ED7F52D-2317-4A30-A221-150DAC7504F4}"/>
    <dgm:cxn modelId="{3EFE376F-AE34-495B-AE28-CCD703C1D127}" type="presOf" srcId="{C855128D-49E4-44CD-B4ED-5425D18B02BF}" destId="{332CE8C7-F4B6-4FD1-8D12-18427C7B34FF}" srcOrd="0" destOrd="0" presId="urn:microsoft.com/office/officeart/2018/2/layout/IconLabelDescriptionList"/>
    <dgm:cxn modelId="{5B273385-F299-4C66-8631-2392DF8C4E58}" srcId="{38CE1B3D-CD48-4251-8892-713E6D4D5BCB}" destId="{5B82D48D-DEB7-4690-9427-370FD63B1CC0}" srcOrd="0" destOrd="0" parTransId="{1032CEEA-125F-4F23-B4B5-F074542036CA}" sibTransId="{256AB25C-A756-46F2-BB82-DAEA78F1462C}"/>
    <dgm:cxn modelId="{0693829F-03E9-4A19-B7E3-38F18CC38F08}" type="presOf" srcId="{4A44442F-75BD-49EF-B7EA-166362013070}" destId="{BDBC7C4D-E0AE-4814-B24E-AE32F944F405}" srcOrd="0" destOrd="0" presId="urn:microsoft.com/office/officeart/2018/2/layout/IconLabelDescriptionList"/>
    <dgm:cxn modelId="{6D8536A9-F30D-4369-BBDB-C7AE00B29F24}" srcId="{38CE1B3D-CD48-4251-8892-713E6D4D5BCB}" destId="{4A44442F-75BD-49EF-B7EA-166362013070}" srcOrd="1" destOrd="0" parTransId="{E7436CB7-7CE7-4C3C-B40C-64CD1F694609}" sibTransId="{B24FB072-A1EE-4252-ADA7-6ACEFBED6052}"/>
    <dgm:cxn modelId="{32F17AC5-26C2-4AC2-AD06-DEAF9331FEAC}" type="presOf" srcId="{38CE1B3D-CD48-4251-8892-713E6D4D5BCB}" destId="{07A25B39-E68E-4FE4-8298-3D92B1015B73}" srcOrd="0" destOrd="0" presId="urn:microsoft.com/office/officeart/2018/2/layout/IconLabelDescriptionList"/>
    <dgm:cxn modelId="{F59399EA-513A-42A0-A4E3-822506BCC781}" srcId="{4A44442F-75BD-49EF-B7EA-166362013070}" destId="{C855128D-49E4-44CD-B4ED-5425D18B02BF}" srcOrd="0" destOrd="0" parTransId="{F4B4B098-58B7-4DE6-AFF2-6B9B4B8D8F20}" sibTransId="{A86EB14B-4F82-4A7E-84D8-E04E7D511E95}"/>
    <dgm:cxn modelId="{282FEDA0-0FC4-4230-A701-8FC4D00766EF}" type="presParOf" srcId="{07A25B39-E68E-4FE4-8298-3D92B1015B73}" destId="{6C5C6BAD-23ED-47A2-A3FE-0E2EC43F187C}" srcOrd="0" destOrd="0" presId="urn:microsoft.com/office/officeart/2018/2/layout/IconLabelDescriptionList"/>
    <dgm:cxn modelId="{4185616D-04E3-40AF-949F-010E69A38834}" type="presParOf" srcId="{6C5C6BAD-23ED-47A2-A3FE-0E2EC43F187C}" destId="{20B180F6-4F10-4CC0-8A82-C91B16DDD04D}" srcOrd="0" destOrd="0" presId="urn:microsoft.com/office/officeart/2018/2/layout/IconLabelDescriptionList"/>
    <dgm:cxn modelId="{1BF14B8E-AFC4-4C1C-A5CD-7871808098B8}" type="presParOf" srcId="{6C5C6BAD-23ED-47A2-A3FE-0E2EC43F187C}" destId="{CEE695D6-ED91-442F-80C8-DDA71819A73A}" srcOrd="1" destOrd="0" presId="urn:microsoft.com/office/officeart/2018/2/layout/IconLabelDescriptionList"/>
    <dgm:cxn modelId="{7BCA31E1-1FA5-4538-83AB-5172DF06693D}" type="presParOf" srcId="{6C5C6BAD-23ED-47A2-A3FE-0E2EC43F187C}" destId="{D8E91067-CCEF-4B65-93C3-8D34BB0D646A}" srcOrd="2" destOrd="0" presId="urn:microsoft.com/office/officeart/2018/2/layout/IconLabelDescriptionList"/>
    <dgm:cxn modelId="{D85EC7BA-1122-48D9-B8C3-BCC07C627C31}" type="presParOf" srcId="{6C5C6BAD-23ED-47A2-A3FE-0E2EC43F187C}" destId="{E68666F2-9A16-4F3B-951E-DADB22706CFB}" srcOrd="3" destOrd="0" presId="urn:microsoft.com/office/officeart/2018/2/layout/IconLabelDescriptionList"/>
    <dgm:cxn modelId="{48199F45-859D-4D02-A71C-58046CD0703C}" type="presParOf" srcId="{6C5C6BAD-23ED-47A2-A3FE-0E2EC43F187C}" destId="{EC1471B8-5F51-4DB8-96B9-62731E7A411F}" srcOrd="4" destOrd="0" presId="urn:microsoft.com/office/officeart/2018/2/layout/IconLabelDescriptionList"/>
    <dgm:cxn modelId="{40FD529A-5A21-4074-9E64-FDFE5CD00446}" type="presParOf" srcId="{07A25B39-E68E-4FE4-8298-3D92B1015B73}" destId="{190FBEBB-958C-4438-A12A-1F1CEF78F61B}" srcOrd="1" destOrd="0" presId="urn:microsoft.com/office/officeart/2018/2/layout/IconLabelDescriptionList"/>
    <dgm:cxn modelId="{E2E7648E-262B-464E-88BE-1A349A33B1C2}" type="presParOf" srcId="{07A25B39-E68E-4FE4-8298-3D92B1015B73}" destId="{836FDB0D-6E88-437B-92E2-CFA42D0BDB0F}" srcOrd="2" destOrd="0" presId="urn:microsoft.com/office/officeart/2018/2/layout/IconLabelDescriptionList"/>
    <dgm:cxn modelId="{62678176-FBB8-4EAF-91C5-84FB62F3772A}" type="presParOf" srcId="{836FDB0D-6E88-437B-92E2-CFA42D0BDB0F}" destId="{846B4FDC-445F-4751-A1A3-CF495FBA5A7D}" srcOrd="0" destOrd="0" presId="urn:microsoft.com/office/officeart/2018/2/layout/IconLabelDescriptionList"/>
    <dgm:cxn modelId="{97DA511E-982B-4CFB-9972-C06F59CD2FC8}" type="presParOf" srcId="{836FDB0D-6E88-437B-92E2-CFA42D0BDB0F}" destId="{CE2F321D-82DF-432F-9938-294B27A3384A}" srcOrd="1" destOrd="0" presId="urn:microsoft.com/office/officeart/2018/2/layout/IconLabelDescriptionList"/>
    <dgm:cxn modelId="{BC91FA55-F03B-455A-92CD-7F56CDDCE9BE}" type="presParOf" srcId="{836FDB0D-6E88-437B-92E2-CFA42D0BDB0F}" destId="{BDBC7C4D-E0AE-4814-B24E-AE32F944F405}" srcOrd="2" destOrd="0" presId="urn:microsoft.com/office/officeart/2018/2/layout/IconLabelDescriptionList"/>
    <dgm:cxn modelId="{7A2A251D-AF10-4E58-814A-6A3AD8BEBFD0}" type="presParOf" srcId="{836FDB0D-6E88-437B-92E2-CFA42D0BDB0F}" destId="{880D3421-6F79-4F9A-A653-53C326E951AA}" srcOrd="3" destOrd="0" presId="urn:microsoft.com/office/officeart/2018/2/layout/IconLabelDescriptionList"/>
    <dgm:cxn modelId="{EA366106-632B-45B7-8E08-43CE4C68872C}" type="presParOf" srcId="{836FDB0D-6E88-437B-92E2-CFA42D0BDB0F}" destId="{332CE8C7-F4B6-4FD1-8D12-18427C7B34FF}" srcOrd="4" destOrd="0" presId="urn:microsoft.com/office/officeart/2018/2/layout/IconLabelDescriptionList"/>
    <dgm:cxn modelId="{194475F8-CEC3-4E10-A0C6-F43CD4ED9060}" type="presParOf" srcId="{07A25B39-E68E-4FE4-8298-3D92B1015B73}" destId="{3ACED4C6-387C-40BB-ABD8-99DD62060B5B}" srcOrd="3" destOrd="0" presId="urn:microsoft.com/office/officeart/2018/2/layout/IconLabelDescriptionList"/>
    <dgm:cxn modelId="{3AD7E4AA-8DB3-47EE-91B5-A6621743E73A}" type="presParOf" srcId="{07A25B39-E68E-4FE4-8298-3D92B1015B73}" destId="{23D722D8-6C44-4059-86AE-298498C8687C}" srcOrd="4" destOrd="0" presId="urn:microsoft.com/office/officeart/2018/2/layout/IconLabelDescriptionList"/>
    <dgm:cxn modelId="{FB1D8921-823C-491A-91E0-394CF77A7717}" type="presParOf" srcId="{23D722D8-6C44-4059-86AE-298498C8687C}" destId="{BA32A6B5-6159-4ADA-94A3-ED077103FBAC}" srcOrd="0" destOrd="0" presId="urn:microsoft.com/office/officeart/2018/2/layout/IconLabelDescriptionList"/>
    <dgm:cxn modelId="{6D5F587B-F239-45FD-BBED-A009CF8A0CAF}" type="presParOf" srcId="{23D722D8-6C44-4059-86AE-298498C8687C}" destId="{63EA47EB-9047-4835-8753-18E25C77CDA4}" srcOrd="1" destOrd="0" presId="urn:microsoft.com/office/officeart/2018/2/layout/IconLabelDescriptionList"/>
    <dgm:cxn modelId="{47441AE2-0243-461C-ACCB-0611BCAACA3A}" type="presParOf" srcId="{23D722D8-6C44-4059-86AE-298498C8687C}" destId="{A62EA3A4-68C3-40C2-B835-2B084BA8ED20}" srcOrd="2" destOrd="0" presId="urn:microsoft.com/office/officeart/2018/2/layout/IconLabelDescriptionList"/>
    <dgm:cxn modelId="{5B7301D2-6491-4441-8C98-D99ADB9F3B48}" type="presParOf" srcId="{23D722D8-6C44-4059-86AE-298498C8687C}" destId="{ED0CCD09-80C2-4EE4-94AA-A66EB197AF71}" srcOrd="3" destOrd="0" presId="urn:microsoft.com/office/officeart/2018/2/layout/IconLabelDescriptionList"/>
    <dgm:cxn modelId="{F4114D15-4946-42CF-8718-955873331E39}" type="presParOf" srcId="{23D722D8-6C44-4059-86AE-298498C8687C}" destId="{F88716A0-4E3C-4FEE-92BD-9E049C45D27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F8642E-B2BA-4ACF-9056-63932AE71289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</dgm:pt>
    <dgm:pt modelId="{4F101600-D336-4831-AB2A-590660AE10DD}">
      <dgm:prSet phldrT="[Text]"/>
      <dgm:spPr/>
      <dgm:t>
        <a:bodyPr/>
        <a:lstStyle/>
        <a:p>
          <a:r>
            <a:rPr lang="en-US" dirty="0"/>
            <a:t>SQL</a:t>
          </a:r>
        </a:p>
      </dgm:t>
    </dgm:pt>
    <dgm:pt modelId="{F638B9DB-B765-45DA-A0A0-1BFEF413A55E}" type="parTrans" cxnId="{E41F1AAF-7106-441E-9241-A3F9269498E8}">
      <dgm:prSet/>
      <dgm:spPr/>
      <dgm:t>
        <a:bodyPr/>
        <a:lstStyle/>
        <a:p>
          <a:endParaRPr lang="en-US"/>
        </a:p>
      </dgm:t>
    </dgm:pt>
    <dgm:pt modelId="{56316FD8-6A06-47D0-B364-975A9B0BC3FF}" type="sibTrans" cxnId="{E41F1AAF-7106-441E-9241-A3F9269498E8}">
      <dgm:prSet/>
      <dgm:spPr/>
      <dgm:t>
        <a:bodyPr/>
        <a:lstStyle/>
        <a:p>
          <a:endParaRPr lang="en-US"/>
        </a:p>
      </dgm:t>
    </dgm:pt>
    <dgm:pt modelId="{B7A3E837-729E-41FE-A880-88BFDC557AFA}">
      <dgm:prSet phldrT="[Text]"/>
      <dgm:spPr/>
      <dgm:t>
        <a:bodyPr/>
        <a:lstStyle/>
        <a:p>
          <a:r>
            <a:rPr lang="en-US" dirty="0"/>
            <a:t>PowerShell</a:t>
          </a:r>
        </a:p>
      </dgm:t>
    </dgm:pt>
    <dgm:pt modelId="{5F3FD834-132C-4DF8-9910-A22EC0DC13CF}" type="parTrans" cxnId="{035D9C03-78E4-410A-A077-293F294237E8}">
      <dgm:prSet/>
      <dgm:spPr/>
      <dgm:t>
        <a:bodyPr/>
        <a:lstStyle/>
        <a:p>
          <a:endParaRPr lang="en-US"/>
        </a:p>
      </dgm:t>
    </dgm:pt>
    <dgm:pt modelId="{342F3BF2-0513-435F-AA75-01D900F29E5D}" type="sibTrans" cxnId="{035D9C03-78E4-410A-A077-293F294237E8}">
      <dgm:prSet/>
      <dgm:spPr/>
      <dgm:t>
        <a:bodyPr/>
        <a:lstStyle/>
        <a:p>
          <a:endParaRPr lang="en-US"/>
        </a:p>
      </dgm:t>
    </dgm:pt>
    <dgm:pt modelId="{51419E35-C016-420A-9EFA-92561AAD0246}">
      <dgm:prSet phldrT="[Text]"/>
      <dgm:spPr/>
      <dgm:t>
        <a:bodyPr/>
        <a:lstStyle/>
        <a:p>
          <a:r>
            <a:rPr lang="en-US" dirty="0"/>
            <a:t>Both</a:t>
          </a:r>
        </a:p>
      </dgm:t>
    </dgm:pt>
    <dgm:pt modelId="{4CF33A1F-9BF3-4A05-95CF-638AA2068448}" type="parTrans" cxnId="{0B46EEAC-EEE6-4A25-84E9-E9141BD8F89D}">
      <dgm:prSet/>
      <dgm:spPr/>
      <dgm:t>
        <a:bodyPr/>
        <a:lstStyle/>
        <a:p>
          <a:endParaRPr lang="en-US"/>
        </a:p>
      </dgm:t>
    </dgm:pt>
    <dgm:pt modelId="{C84E0E26-5F0C-474F-93DE-AC3D15D58051}" type="sibTrans" cxnId="{0B46EEAC-EEE6-4A25-84E9-E9141BD8F89D}">
      <dgm:prSet/>
      <dgm:spPr/>
      <dgm:t>
        <a:bodyPr/>
        <a:lstStyle/>
        <a:p>
          <a:endParaRPr lang="en-US"/>
        </a:p>
      </dgm:t>
    </dgm:pt>
    <dgm:pt modelId="{122C4109-6DCC-4D3A-9B55-62AA1242D9D1}">
      <dgm:prSet phldrT="[Text]"/>
      <dgm:spPr/>
      <dgm:t>
        <a:bodyPr/>
        <a:lstStyle/>
        <a:p>
          <a:r>
            <a:rPr lang="en-US" dirty="0"/>
            <a:t>Can hold strings, arrays, or objects</a:t>
          </a:r>
        </a:p>
      </dgm:t>
    </dgm:pt>
    <dgm:pt modelId="{D69E9924-48B3-4F16-A649-8B9657D2C265}" type="parTrans" cxnId="{BB61E7BE-6EB5-4AEB-B5F8-86D0BDF2A012}">
      <dgm:prSet/>
      <dgm:spPr/>
      <dgm:t>
        <a:bodyPr/>
        <a:lstStyle/>
        <a:p>
          <a:endParaRPr lang="en-US"/>
        </a:p>
      </dgm:t>
    </dgm:pt>
    <dgm:pt modelId="{4F4A7E0F-1FEE-4607-8E61-232C6AEF2ED1}" type="sibTrans" cxnId="{BB61E7BE-6EB5-4AEB-B5F8-86D0BDF2A012}">
      <dgm:prSet/>
      <dgm:spPr/>
      <dgm:t>
        <a:bodyPr/>
        <a:lstStyle/>
        <a:p>
          <a:endParaRPr lang="en-US"/>
        </a:p>
      </dgm:t>
    </dgm:pt>
    <dgm:pt modelId="{42BB0C0D-BEAF-49D5-84F0-0E87C7BAB8D0}">
      <dgm:prSet phldrT="[Text]"/>
      <dgm:spPr/>
      <dgm:t>
        <a:bodyPr/>
        <a:lstStyle/>
        <a:p>
          <a:r>
            <a:rPr lang="en-US" dirty="0"/>
            <a:t>Needs declaration</a:t>
          </a:r>
        </a:p>
      </dgm:t>
    </dgm:pt>
    <dgm:pt modelId="{1712326A-5519-4C8E-A38E-D9C8D9C2E6F1}" type="parTrans" cxnId="{E2D33BB3-7065-4175-B141-0BA17E406A64}">
      <dgm:prSet/>
      <dgm:spPr/>
      <dgm:t>
        <a:bodyPr/>
        <a:lstStyle/>
        <a:p>
          <a:endParaRPr lang="en-US"/>
        </a:p>
      </dgm:t>
    </dgm:pt>
    <dgm:pt modelId="{95AB7422-60F1-493F-89AD-DC33BDFC2D31}" type="sibTrans" cxnId="{E2D33BB3-7065-4175-B141-0BA17E406A64}">
      <dgm:prSet/>
      <dgm:spPr/>
      <dgm:t>
        <a:bodyPr/>
        <a:lstStyle/>
        <a:p>
          <a:endParaRPr lang="en-US"/>
        </a:p>
      </dgm:t>
    </dgm:pt>
    <dgm:pt modelId="{8200437A-B804-4935-993C-AB38A4A45CAD}">
      <dgm:prSet phldrT="[Text]"/>
      <dgm:spPr/>
      <dgm:t>
        <a:bodyPr/>
        <a:lstStyle/>
        <a:p>
          <a:r>
            <a:rPr lang="en-US" dirty="0"/>
            <a:t>Session state only</a:t>
          </a:r>
        </a:p>
      </dgm:t>
    </dgm:pt>
    <dgm:pt modelId="{9D810C77-0934-4065-8F1D-6879CD108995}" type="parTrans" cxnId="{AA40A5BD-A1C8-493A-88C3-BE754CC60082}">
      <dgm:prSet/>
      <dgm:spPr/>
      <dgm:t>
        <a:bodyPr/>
        <a:lstStyle/>
        <a:p>
          <a:endParaRPr lang="en-US"/>
        </a:p>
      </dgm:t>
    </dgm:pt>
    <dgm:pt modelId="{F841609C-A155-49E3-A2E1-A53986366A0D}" type="sibTrans" cxnId="{AA40A5BD-A1C8-493A-88C3-BE754CC60082}">
      <dgm:prSet/>
      <dgm:spPr/>
      <dgm:t>
        <a:bodyPr/>
        <a:lstStyle/>
        <a:p>
          <a:endParaRPr lang="en-US"/>
        </a:p>
      </dgm:t>
    </dgm:pt>
    <dgm:pt modelId="{3E3AD17A-00AA-40D8-90B4-5B9680E0E44E}">
      <dgm:prSet phldrT="[Text]"/>
      <dgm:spPr/>
      <dgm:t>
        <a:bodyPr/>
        <a:lstStyle/>
        <a:p>
          <a:r>
            <a:rPr lang="en-US" dirty="0"/>
            <a:t>Variables</a:t>
          </a:r>
        </a:p>
      </dgm:t>
    </dgm:pt>
    <dgm:pt modelId="{66F94917-45CE-41E1-B8C7-A3405C4FEBFC}" type="sibTrans" cxnId="{A9B4A404-8A20-4976-A027-EECA5788B6E6}">
      <dgm:prSet/>
      <dgm:spPr/>
      <dgm:t>
        <a:bodyPr/>
        <a:lstStyle/>
        <a:p>
          <a:endParaRPr lang="en-US"/>
        </a:p>
      </dgm:t>
    </dgm:pt>
    <dgm:pt modelId="{76B80FF4-AC69-4813-93C9-9A594EC2756B}" type="parTrans" cxnId="{A9B4A404-8A20-4976-A027-EECA5788B6E6}">
      <dgm:prSet/>
      <dgm:spPr/>
      <dgm:t>
        <a:bodyPr/>
        <a:lstStyle/>
        <a:p>
          <a:endParaRPr lang="en-US"/>
        </a:p>
      </dgm:t>
    </dgm:pt>
    <dgm:pt modelId="{1ECDBC5C-B1FE-46C4-BE64-7D93D1A0F303}" type="pres">
      <dgm:prSet presAssocID="{45F8642E-B2BA-4ACF-9056-63932AE71289}" presName="composite" presStyleCnt="0">
        <dgm:presLayoutVars>
          <dgm:chMax val="1"/>
          <dgm:dir/>
          <dgm:resizeHandles val="exact"/>
        </dgm:presLayoutVars>
      </dgm:prSet>
      <dgm:spPr/>
    </dgm:pt>
    <dgm:pt modelId="{D2C372EF-0E0A-40EA-83F7-4FF41FFDF4F2}" type="pres">
      <dgm:prSet presAssocID="{3E3AD17A-00AA-40D8-90B4-5B9680E0E44E}" presName="roof" presStyleLbl="dkBgShp" presStyleIdx="0" presStyleCnt="2" custLinFactNeighborX="9200" custLinFactNeighborY="2727"/>
      <dgm:spPr/>
    </dgm:pt>
    <dgm:pt modelId="{18129A53-D104-4F91-BF31-7C32ED038A7C}" type="pres">
      <dgm:prSet presAssocID="{3E3AD17A-00AA-40D8-90B4-5B9680E0E44E}" presName="pillars" presStyleCnt="0"/>
      <dgm:spPr/>
    </dgm:pt>
    <dgm:pt modelId="{280C9875-76D4-4912-AB13-F29474392B69}" type="pres">
      <dgm:prSet presAssocID="{3E3AD17A-00AA-40D8-90B4-5B9680E0E44E}" presName="pillar1" presStyleLbl="node1" presStyleIdx="0" presStyleCnt="3">
        <dgm:presLayoutVars>
          <dgm:bulletEnabled val="1"/>
        </dgm:presLayoutVars>
      </dgm:prSet>
      <dgm:spPr/>
    </dgm:pt>
    <dgm:pt modelId="{59EE6D76-BA4F-439E-88E6-E7D737F6AFFA}" type="pres">
      <dgm:prSet presAssocID="{51419E35-C016-420A-9EFA-92561AAD0246}" presName="pillarX" presStyleLbl="node1" presStyleIdx="1" presStyleCnt="3">
        <dgm:presLayoutVars>
          <dgm:bulletEnabled val="1"/>
        </dgm:presLayoutVars>
      </dgm:prSet>
      <dgm:spPr/>
    </dgm:pt>
    <dgm:pt modelId="{48A52629-4455-464F-BCBA-66866B7DA674}" type="pres">
      <dgm:prSet presAssocID="{B7A3E837-729E-41FE-A880-88BFDC557AFA}" presName="pillarX" presStyleLbl="node1" presStyleIdx="2" presStyleCnt="3">
        <dgm:presLayoutVars>
          <dgm:bulletEnabled val="1"/>
        </dgm:presLayoutVars>
      </dgm:prSet>
      <dgm:spPr/>
    </dgm:pt>
    <dgm:pt modelId="{685EFBA9-3DF8-4566-9138-CC93AB5DE83E}" type="pres">
      <dgm:prSet presAssocID="{3E3AD17A-00AA-40D8-90B4-5B9680E0E44E}" presName="base" presStyleLbl="dkBgShp" presStyleIdx="1" presStyleCnt="2" custFlipVert="1" custScaleY="146256"/>
      <dgm:spPr/>
    </dgm:pt>
  </dgm:ptLst>
  <dgm:cxnLst>
    <dgm:cxn modelId="{035D9C03-78E4-410A-A077-293F294237E8}" srcId="{3E3AD17A-00AA-40D8-90B4-5B9680E0E44E}" destId="{B7A3E837-729E-41FE-A880-88BFDC557AFA}" srcOrd="2" destOrd="0" parTransId="{5F3FD834-132C-4DF8-9910-A22EC0DC13CF}" sibTransId="{342F3BF2-0513-435F-AA75-01D900F29E5D}"/>
    <dgm:cxn modelId="{A9B4A404-8A20-4976-A027-EECA5788B6E6}" srcId="{45F8642E-B2BA-4ACF-9056-63932AE71289}" destId="{3E3AD17A-00AA-40D8-90B4-5B9680E0E44E}" srcOrd="0" destOrd="0" parTransId="{76B80FF4-AC69-4813-93C9-9A594EC2756B}" sibTransId="{66F94917-45CE-41E1-B8C7-A3405C4FEBFC}"/>
    <dgm:cxn modelId="{819BEC07-7310-4939-8B42-893F249B4447}" type="presOf" srcId="{122C4109-6DCC-4D3A-9B55-62AA1242D9D1}" destId="{48A52629-4455-464F-BCBA-66866B7DA674}" srcOrd="0" destOrd="1" presId="urn:microsoft.com/office/officeart/2005/8/layout/hList3"/>
    <dgm:cxn modelId="{C1104808-6F2A-4BCF-AB79-560A29F2F4B9}" type="presOf" srcId="{3E3AD17A-00AA-40D8-90B4-5B9680E0E44E}" destId="{D2C372EF-0E0A-40EA-83F7-4FF41FFDF4F2}" srcOrd="0" destOrd="0" presId="urn:microsoft.com/office/officeart/2005/8/layout/hList3"/>
    <dgm:cxn modelId="{E5DF2E88-038E-49B0-9C7D-6A033B5CF8E3}" type="presOf" srcId="{4F101600-D336-4831-AB2A-590660AE10DD}" destId="{280C9875-76D4-4912-AB13-F29474392B69}" srcOrd="0" destOrd="0" presId="urn:microsoft.com/office/officeart/2005/8/layout/hList3"/>
    <dgm:cxn modelId="{0B46EEAC-EEE6-4A25-84E9-E9141BD8F89D}" srcId="{3E3AD17A-00AA-40D8-90B4-5B9680E0E44E}" destId="{51419E35-C016-420A-9EFA-92561AAD0246}" srcOrd="1" destOrd="0" parTransId="{4CF33A1F-9BF3-4A05-95CF-638AA2068448}" sibTransId="{C84E0E26-5F0C-474F-93DE-AC3D15D58051}"/>
    <dgm:cxn modelId="{B4AB58AD-F5C6-47B9-B9C4-9EC3E8E4E73E}" type="presOf" srcId="{8200437A-B804-4935-993C-AB38A4A45CAD}" destId="{59EE6D76-BA4F-439E-88E6-E7D737F6AFFA}" srcOrd="0" destOrd="1" presId="urn:microsoft.com/office/officeart/2005/8/layout/hList3"/>
    <dgm:cxn modelId="{E41F1AAF-7106-441E-9241-A3F9269498E8}" srcId="{3E3AD17A-00AA-40D8-90B4-5B9680E0E44E}" destId="{4F101600-D336-4831-AB2A-590660AE10DD}" srcOrd="0" destOrd="0" parTransId="{F638B9DB-B765-45DA-A0A0-1BFEF413A55E}" sibTransId="{56316FD8-6A06-47D0-B364-975A9B0BC3FF}"/>
    <dgm:cxn modelId="{E2D33BB3-7065-4175-B141-0BA17E406A64}" srcId="{4F101600-D336-4831-AB2A-590660AE10DD}" destId="{42BB0C0D-BEAF-49D5-84F0-0E87C7BAB8D0}" srcOrd="0" destOrd="0" parTransId="{1712326A-5519-4C8E-A38E-D9C8D9C2E6F1}" sibTransId="{95AB7422-60F1-493F-89AD-DC33BDFC2D31}"/>
    <dgm:cxn modelId="{AA40A5BD-A1C8-493A-88C3-BE754CC60082}" srcId="{51419E35-C016-420A-9EFA-92561AAD0246}" destId="{8200437A-B804-4935-993C-AB38A4A45CAD}" srcOrd="0" destOrd="0" parTransId="{9D810C77-0934-4065-8F1D-6879CD108995}" sibTransId="{F841609C-A155-49E3-A2E1-A53986366A0D}"/>
    <dgm:cxn modelId="{BB61E7BE-6EB5-4AEB-B5F8-86D0BDF2A012}" srcId="{B7A3E837-729E-41FE-A880-88BFDC557AFA}" destId="{122C4109-6DCC-4D3A-9B55-62AA1242D9D1}" srcOrd="0" destOrd="0" parTransId="{D69E9924-48B3-4F16-A649-8B9657D2C265}" sibTransId="{4F4A7E0F-1FEE-4607-8E61-232C6AEF2ED1}"/>
    <dgm:cxn modelId="{82C5EEBE-7721-4040-B17F-3FBB2AA61ECE}" type="presOf" srcId="{45F8642E-B2BA-4ACF-9056-63932AE71289}" destId="{1ECDBC5C-B1FE-46C4-BE64-7D93D1A0F303}" srcOrd="0" destOrd="0" presId="urn:microsoft.com/office/officeart/2005/8/layout/hList3"/>
    <dgm:cxn modelId="{EDB302DA-5325-4607-9B46-5BCE98E2CE0C}" type="presOf" srcId="{42BB0C0D-BEAF-49D5-84F0-0E87C7BAB8D0}" destId="{280C9875-76D4-4912-AB13-F29474392B69}" srcOrd="0" destOrd="1" presId="urn:microsoft.com/office/officeart/2005/8/layout/hList3"/>
    <dgm:cxn modelId="{6F8A3DDE-2C5D-4509-B280-F95DDAA0D30A}" type="presOf" srcId="{51419E35-C016-420A-9EFA-92561AAD0246}" destId="{59EE6D76-BA4F-439E-88E6-E7D737F6AFFA}" srcOrd="0" destOrd="0" presId="urn:microsoft.com/office/officeart/2005/8/layout/hList3"/>
    <dgm:cxn modelId="{DF5FDAF2-1A8A-4BA8-B944-6559BBDB0356}" type="presOf" srcId="{B7A3E837-729E-41FE-A880-88BFDC557AFA}" destId="{48A52629-4455-464F-BCBA-66866B7DA674}" srcOrd="0" destOrd="0" presId="urn:microsoft.com/office/officeart/2005/8/layout/hList3"/>
    <dgm:cxn modelId="{4F87F6D7-EA61-42F1-BA49-67B320443D8B}" type="presParOf" srcId="{1ECDBC5C-B1FE-46C4-BE64-7D93D1A0F303}" destId="{D2C372EF-0E0A-40EA-83F7-4FF41FFDF4F2}" srcOrd="0" destOrd="0" presId="urn:microsoft.com/office/officeart/2005/8/layout/hList3"/>
    <dgm:cxn modelId="{76C3C7FA-7C28-4895-A1BF-2FE29F217D50}" type="presParOf" srcId="{1ECDBC5C-B1FE-46C4-BE64-7D93D1A0F303}" destId="{18129A53-D104-4F91-BF31-7C32ED038A7C}" srcOrd="1" destOrd="0" presId="urn:microsoft.com/office/officeart/2005/8/layout/hList3"/>
    <dgm:cxn modelId="{DDAC2FEF-65DD-4208-BB6D-9E9FBC049828}" type="presParOf" srcId="{18129A53-D104-4F91-BF31-7C32ED038A7C}" destId="{280C9875-76D4-4912-AB13-F29474392B69}" srcOrd="0" destOrd="0" presId="urn:microsoft.com/office/officeart/2005/8/layout/hList3"/>
    <dgm:cxn modelId="{E2717506-23CE-4629-914C-4CFF91359061}" type="presParOf" srcId="{18129A53-D104-4F91-BF31-7C32ED038A7C}" destId="{59EE6D76-BA4F-439E-88E6-E7D737F6AFFA}" srcOrd="1" destOrd="0" presId="urn:microsoft.com/office/officeart/2005/8/layout/hList3"/>
    <dgm:cxn modelId="{ECF6E4D8-B256-48FC-BAFF-9828D92868CE}" type="presParOf" srcId="{18129A53-D104-4F91-BF31-7C32ED038A7C}" destId="{48A52629-4455-464F-BCBA-66866B7DA674}" srcOrd="2" destOrd="0" presId="urn:microsoft.com/office/officeart/2005/8/layout/hList3"/>
    <dgm:cxn modelId="{520564D8-C790-4E52-811B-C1C3755BB58F}" type="presParOf" srcId="{1ECDBC5C-B1FE-46C4-BE64-7D93D1A0F303}" destId="{685EFBA9-3DF8-4566-9138-CC93AB5DE83E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180F6-4F10-4CC0-8A82-C91B16DDD04D}">
      <dsp:nvSpPr>
        <dsp:cNvPr id="0" name=""/>
        <dsp:cNvSpPr/>
      </dsp:nvSpPr>
      <dsp:spPr>
        <a:xfrm>
          <a:off x="393" y="768545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91067-CCEF-4B65-93C3-8D34BB0D646A}">
      <dsp:nvSpPr>
        <dsp:cNvPr id="0" name=""/>
        <dsp:cNvSpPr/>
      </dsp:nvSpPr>
      <dsp:spPr>
        <a:xfrm>
          <a:off x="393" y="198812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PowerShell Basics</a:t>
          </a:r>
        </a:p>
      </dsp:txBody>
      <dsp:txXfrm>
        <a:off x="393" y="1988120"/>
        <a:ext cx="3138750" cy="470812"/>
      </dsp:txXfrm>
    </dsp:sp>
    <dsp:sp modelId="{EC1471B8-5F51-4DB8-96B9-62731E7A411F}">
      <dsp:nvSpPr>
        <dsp:cNvPr id="0" name=""/>
        <dsp:cNvSpPr/>
      </dsp:nvSpPr>
      <dsp:spPr>
        <a:xfrm>
          <a:off x="393" y="2515218"/>
          <a:ext cx="3138750" cy="106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Cmdlets, Variables, Objects, and Modules</a:t>
          </a:r>
        </a:p>
      </dsp:txBody>
      <dsp:txXfrm>
        <a:off x="393" y="2515218"/>
        <a:ext cx="3138750" cy="1067574"/>
      </dsp:txXfrm>
    </dsp:sp>
    <dsp:sp modelId="{846B4FDC-445F-4751-A1A3-CF495FBA5A7D}">
      <dsp:nvSpPr>
        <dsp:cNvPr id="0" name=""/>
        <dsp:cNvSpPr/>
      </dsp:nvSpPr>
      <dsp:spPr>
        <a:xfrm>
          <a:off x="3688425" y="768545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C7C4D-E0AE-4814-B24E-AE32F944F405}">
      <dsp:nvSpPr>
        <dsp:cNvPr id="0" name=""/>
        <dsp:cNvSpPr/>
      </dsp:nvSpPr>
      <dsp:spPr>
        <a:xfrm>
          <a:off x="3688425" y="198812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Basic Automation</a:t>
          </a:r>
        </a:p>
      </dsp:txBody>
      <dsp:txXfrm>
        <a:off x="3688425" y="1988120"/>
        <a:ext cx="3138750" cy="470812"/>
      </dsp:txXfrm>
    </dsp:sp>
    <dsp:sp modelId="{332CE8C7-F4B6-4FD1-8D12-18427C7B34FF}">
      <dsp:nvSpPr>
        <dsp:cNvPr id="0" name=""/>
        <dsp:cNvSpPr/>
      </dsp:nvSpPr>
      <dsp:spPr>
        <a:xfrm>
          <a:off x="3688425" y="2515218"/>
          <a:ext cx="3138750" cy="106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Single-Step processes such as making a one-time change or rolling out a simple maintenance configuration.</a:t>
          </a:r>
        </a:p>
      </dsp:txBody>
      <dsp:txXfrm>
        <a:off x="3688425" y="2515218"/>
        <a:ext cx="3138750" cy="1067574"/>
      </dsp:txXfrm>
    </dsp:sp>
    <dsp:sp modelId="{BA32A6B5-6159-4ADA-94A3-ED077103FBAC}">
      <dsp:nvSpPr>
        <dsp:cNvPr id="0" name=""/>
        <dsp:cNvSpPr/>
      </dsp:nvSpPr>
      <dsp:spPr>
        <a:xfrm>
          <a:off x="7376456" y="768545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EA3A4-68C3-40C2-B835-2B084BA8ED20}">
      <dsp:nvSpPr>
        <dsp:cNvPr id="0" name=""/>
        <dsp:cNvSpPr/>
      </dsp:nvSpPr>
      <dsp:spPr>
        <a:xfrm>
          <a:off x="7376456" y="198812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Advanced Automation</a:t>
          </a:r>
        </a:p>
      </dsp:txBody>
      <dsp:txXfrm>
        <a:off x="7376456" y="1988120"/>
        <a:ext cx="3138750" cy="470812"/>
      </dsp:txXfrm>
    </dsp:sp>
    <dsp:sp modelId="{F88716A0-4E3C-4FEE-92BD-9E049C45D27F}">
      <dsp:nvSpPr>
        <dsp:cNvPr id="0" name=""/>
        <dsp:cNvSpPr/>
      </dsp:nvSpPr>
      <dsp:spPr>
        <a:xfrm>
          <a:off x="7376456" y="2515218"/>
          <a:ext cx="3138750" cy="106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Multi-step processes where files are created and task scheduler integration is used such as monthly, daily, or weekly reports.</a:t>
          </a:r>
        </a:p>
      </dsp:txBody>
      <dsp:txXfrm>
        <a:off x="7376456" y="2515218"/>
        <a:ext cx="3138750" cy="1067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372EF-0E0A-40EA-83F7-4FF41FFDF4F2}">
      <dsp:nvSpPr>
        <dsp:cNvPr id="0" name=""/>
        <dsp:cNvSpPr/>
      </dsp:nvSpPr>
      <dsp:spPr>
        <a:xfrm>
          <a:off x="0" y="184"/>
          <a:ext cx="6265127" cy="64348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Variables</a:t>
          </a:r>
        </a:p>
      </dsp:txBody>
      <dsp:txXfrm>
        <a:off x="0" y="184"/>
        <a:ext cx="6265127" cy="643480"/>
      </dsp:txXfrm>
    </dsp:sp>
    <dsp:sp modelId="{280C9875-76D4-4912-AB13-F29474392B69}">
      <dsp:nvSpPr>
        <dsp:cNvPr id="0" name=""/>
        <dsp:cNvSpPr/>
      </dsp:nvSpPr>
      <dsp:spPr>
        <a:xfrm>
          <a:off x="3059" y="626117"/>
          <a:ext cx="2086336" cy="1351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SQL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Needs declaration</a:t>
          </a:r>
        </a:p>
      </dsp:txBody>
      <dsp:txXfrm>
        <a:off x="3059" y="626117"/>
        <a:ext cx="2086336" cy="1351308"/>
      </dsp:txXfrm>
    </dsp:sp>
    <dsp:sp modelId="{59EE6D76-BA4F-439E-88E6-E7D737F6AFFA}">
      <dsp:nvSpPr>
        <dsp:cNvPr id="0" name=""/>
        <dsp:cNvSpPr/>
      </dsp:nvSpPr>
      <dsp:spPr>
        <a:xfrm>
          <a:off x="2089395" y="626117"/>
          <a:ext cx="2086336" cy="1351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Both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Session state only</a:t>
          </a:r>
        </a:p>
      </dsp:txBody>
      <dsp:txXfrm>
        <a:off x="2089395" y="626117"/>
        <a:ext cx="2086336" cy="1351308"/>
      </dsp:txXfrm>
    </dsp:sp>
    <dsp:sp modelId="{48A52629-4455-464F-BCBA-66866B7DA674}">
      <dsp:nvSpPr>
        <dsp:cNvPr id="0" name=""/>
        <dsp:cNvSpPr/>
      </dsp:nvSpPr>
      <dsp:spPr>
        <a:xfrm>
          <a:off x="4175731" y="626117"/>
          <a:ext cx="2086336" cy="1351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PowerShell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Can hold strings, arrays, or objects</a:t>
          </a:r>
        </a:p>
      </dsp:txBody>
      <dsp:txXfrm>
        <a:off x="4175731" y="626117"/>
        <a:ext cx="2086336" cy="1351308"/>
      </dsp:txXfrm>
    </dsp:sp>
    <dsp:sp modelId="{685EFBA9-3DF8-4566-9138-CC93AB5DE83E}">
      <dsp:nvSpPr>
        <dsp:cNvPr id="0" name=""/>
        <dsp:cNvSpPr/>
      </dsp:nvSpPr>
      <dsp:spPr>
        <a:xfrm flipV="1">
          <a:off x="0" y="1942700"/>
          <a:ext cx="6265127" cy="21959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2B89-4ADF-8325-132C-4773D32F9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32017-7B4B-6C93-BAF7-EA2218B00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534F9-59DE-1353-DC9B-1F320CA0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A5BF7-96C5-8A7C-B258-ACF9642E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BB988-90A7-754E-8B29-A2346A5D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9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DD9E-8967-7C07-F065-A06FF9F2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63780-1FE2-7C4B-E478-7E145CE2F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43C8-4C4E-1E9C-44C9-92A2B9EB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9D684-5D6B-F386-A944-E6A56DD0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9D02-67D7-3435-B645-8CBD1AAA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CF375-F8E7-BAB4-C640-CB5CD5B3DB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1E55C-F94C-3878-124E-862D1B791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064D-3148-008E-D746-CF62684A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E5D04-3511-9CF8-3D13-AB19790F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5808E-CBDE-033C-5091-F52C863F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B3BD-0ECF-0E02-43F1-6392ADC4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9E2D4-738F-5881-335F-92BA4A916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F7FA4-09E2-0C48-5BC4-5B31D4D5A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AAE72-8822-7A1C-AD91-2210BB34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FD0E3-3D08-8EEB-C54B-5241C974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8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A982-EF5D-DDB8-EFA2-B27F1D17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527F2-5C0D-2FC3-A5D7-C5D9A7CA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A9237-D864-52E1-4B80-51950CE4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5048C-4AAF-F24A-FAE6-1EE7EB35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A17E-87FA-43C7-F6C3-5DEC7D3A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9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DAA8-5E23-2EB8-CF01-2DBDA0E6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C97A-1B30-A5D1-9BF1-AC2EE7691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8C686-EB76-DCB0-F6CF-747ACB434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A0789-DDB0-4E21-F7DD-7B8B385B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9CEEE-CC5F-FDCE-0DE3-359202CDA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4E8F2-ABA1-BD32-A499-1C5EACC9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0193-65A4-972C-DEA0-110F553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B943-8405-ECD5-4821-753BB212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4455C-5F6F-605F-5280-C740DAED9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FDC9D-28EA-885E-15BF-BD3C576DA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88CFF-495B-5337-9C08-8FCFE4342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3A5777-1FE0-931F-F2B4-3E3A0FF1F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D9221-834C-8D4B-C479-4DF6C0BD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297C8F-D3DF-AE9B-D451-B1218272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7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0397-8B97-53EF-8D41-97302D78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AC8C1-8F11-1AA1-B46C-148171EFC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46F91-B41A-B10F-A11C-DEF11A12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24D9-3FDE-3B9A-274F-5C3D892F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51696E-B7D6-B4F0-12F2-4089335E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6F3B6-404F-77E5-0E7D-B634CA70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34187-6009-0BB7-A0A0-E6F345F0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8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F7BC-3A4F-1C1D-8AAB-727235E1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4790-6949-C1B4-C5AC-C0B75AC78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E533D-44CB-B1B5-FE1D-07310B9C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09D2E-1FC4-7D20-76BF-91AB98AD2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7D34B-279A-7F4B-2D24-893B5FC0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4BA04-226D-322F-0737-B0735DA0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5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A9DCF-1095-B1D3-59C3-6FD69A73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B6D713-E3D7-8C81-E50C-820737454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6C91-B747-92A2-8033-5D4D38FDA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1EDD4-BA2E-7C1D-AF6A-81C55FF1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1CD5C-D5D7-02C2-81F1-5C6B2D1E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A3704-15C8-53E2-80C9-C826F21A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1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EB42AA-7C33-D717-9180-3F21F12A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C333F-2427-5271-6FE6-A730D076F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E351D-45B8-AF9C-0B2E-2CF8E46BF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A45B4A-6B61-4C25-8517-B25B5429A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1292B-AC7B-7744-B092-D207B6ECF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5109A-99DB-A167-C299-1A57ED98F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7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h.roheve.n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dewalt-cordless-impact-driver-on-brown-board-1249611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mart.com/proddetail/cnc-wood-saw-cutting-machine-19707482062.html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-cha-cha.co.uk/listing/638096673/carved-wooden-box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inyurl.com/OlaBlog" TargetMode="External"/><Relationship Id="rId4" Type="http://schemas.openxmlformats.org/officeDocument/2006/relationships/hyperlink" Target="http://tinyurl.com/dbapowershel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hyperlink" Target="https://posh.roheve.nl/" TargetMode="External"/><Relationship Id="rId9" Type="http://schemas.openxmlformats.org/officeDocument/2006/relationships/hyperlink" Target="https://www.pngall.com/tape-pn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www.pngall.com/sticky-note-png/download/51143" TargetMode="External"/><Relationship Id="rId5" Type="http://schemas.openxmlformats.org/officeDocument/2006/relationships/image" Target="../media/image7.jpg"/><Relationship Id="rId10" Type="http://schemas.openxmlformats.org/officeDocument/2006/relationships/image" Target="../media/image9.png"/><Relationship Id="rId4" Type="http://schemas.openxmlformats.org/officeDocument/2006/relationships/hyperlink" Target="https://posh.roheve.nl/" TargetMode="External"/><Relationship Id="rId9" Type="http://schemas.openxmlformats.org/officeDocument/2006/relationships/hyperlink" Target="https://www.pngall.com/tape-pn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osh.roheve.nl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pruce.com/best-woodworking-tools-5094217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quare with a white arrow in the middle&#10;&#10;Description automatically generated">
            <a:extLst>
              <a:ext uri="{FF2B5EF4-FFF2-40B4-BE49-F238E27FC236}">
                <a16:creationId xmlns:a16="http://schemas.microsoft.com/office/drawing/2014/main" id="{DFEF8A8D-7464-9869-52E8-56FE836E7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386" b="450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Solving SQL Server DBA Problems with </a:t>
            </a:r>
            <a:r>
              <a:rPr lang="en-US" sz="4800" b="1" i="1">
                <a:solidFill>
                  <a:schemeClr val="bg1"/>
                </a:solidFill>
              </a:rPr>
              <a:t>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David Seis – DBA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Straight Path IT Solutions, LLC.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4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9F3A-F09B-96C1-5536-29755A869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EF3-F5A1-B17E-1DA6-07231F0F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2" y="365125"/>
            <a:ext cx="5042517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637A-AE04-10F2-24ED-D0D6B41C8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9068" cy="4351338"/>
          </a:xfrm>
        </p:spPr>
        <p:txBody>
          <a:bodyPr/>
          <a:lstStyle/>
          <a:p>
            <a:r>
              <a:rPr lang="en-US" dirty="0"/>
              <a:t>Calling a list from a file, querying the Instance and host, saving it as an html output.</a:t>
            </a:r>
          </a:p>
          <a:p>
            <a:endParaRPr lang="en-US" dirty="0"/>
          </a:p>
          <a:p>
            <a:r>
              <a:rPr lang="en-US" dirty="0"/>
              <a:t>But first, any questions?</a:t>
            </a:r>
          </a:p>
        </p:txBody>
      </p:sp>
      <p:sp>
        <p:nvSpPr>
          <p:cNvPr id="6" name="Rectangle 5" descr="Filter">
            <a:extLst>
              <a:ext uri="{FF2B5EF4-FFF2-40B4-BE49-F238E27FC236}">
                <a16:creationId xmlns:a16="http://schemas.microsoft.com/office/drawing/2014/main" id="{5E50B2E0-E2EC-FB56-44E9-61578EEBA01E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owershell basics demo 1">
            <a:hlinkClick r:id="" action="ppaction://media"/>
            <a:extLst>
              <a:ext uri="{FF2B5EF4-FFF2-40B4-BE49-F238E27FC236}">
                <a16:creationId xmlns:a16="http://schemas.microsoft.com/office/drawing/2014/main" id="{335DD170-6D6A-30A6-289D-C2EA3DEE4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4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2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65259-421F-06FA-3424-7590248F7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using a drill to drill a piece of wood&#10;&#10;Description automatically generated">
            <a:extLst>
              <a:ext uri="{FF2B5EF4-FFF2-40B4-BE49-F238E27FC236}">
                <a16:creationId xmlns:a16="http://schemas.microsoft.com/office/drawing/2014/main" id="{CD5C99CD-6B3A-C752-9C25-CFD5EE6F6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EE8E7-91B1-AA63-3A22-61615D87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1012913"/>
            <a:ext cx="108712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Basic PowerShell Automation</a:t>
            </a:r>
          </a:p>
        </p:txBody>
      </p:sp>
      <p:sp>
        <p:nvSpPr>
          <p:cNvPr id="3" name="Rectangle 2" descr="Gears">
            <a:extLst>
              <a:ext uri="{FF2B5EF4-FFF2-40B4-BE49-F238E27FC236}">
                <a16:creationId xmlns:a16="http://schemas.microsoft.com/office/drawing/2014/main" id="{294E1F17-9B6F-30F6-6885-2FEB0343AB5F}"/>
              </a:ext>
            </a:extLst>
          </p:cNvPr>
          <p:cNvSpPr/>
          <p:nvPr/>
        </p:nvSpPr>
        <p:spPr>
          <a:xfrm>
            <a:off x="469109" y="770398"/>
            <a:ext cx="1098562" cy="10985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6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93940-2525-31AE-0EDD-CA394D9FC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61A6-AB71-F0D3-ECE8-9DF0AA156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5833485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Single step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3360-5D63-4A24-069B-0A001B4E2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468" y="1877383"/>
            <a:ext cx="5257800" cy="4351338"/>
          </a:xfrm>
        </p:spPr>
        <p:txBody>
          <a:bodyPr/>
          <a:lstStyle/>
          <a:p>
            <a:r>
              <a:rPr lang="en-US" dirty="0"/>
              <a:t>Deploying maintenance</a:t>
            </a:r>
          </a:p>
          <a:p>
            <a:r>
              <a:rPr lang="en-US" dirty="0"/>
              <a:t>Fixing Jobs</a:t>
            </a:r>
          </a:p>
          <a:p>
            <a:r>
              <a:rPr lang="en-US" dirty="0"/>
              <a:t>Adding schedules</a:t>
            </a:r>
          </a:p>
          <a:p>
            <a:r>
              <a:rPr lang="en-US" dirty="0"/>
              <a:t>Simple reports</a:t>
            </a:r>
          </a:p>
          <a:p>
            <a:r>
              <a:rPr lang="en-US" dirty="0"/>
              <a:t>Adjusting configurations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36291D-B1EF-7CB6-CB79-E76CCDDDC1AA}"/>
              </a:ext>
            </a:extLst>
          </p:cNvPr>
          <p:cNvSpPr txBox="1">
            <a:spLocks/>
          </p:cNvSpPr>
          <p:nvPr/>
        </p:nvSpPr>
        <p:spPr>
          <a:xfrm>
            <a:off x="652732" y="187738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Making life easier by reducing errors, speeding up repetitive tasks, and simplifying others.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 descr="Gears">
            <a:extLst>
              <a:ext uri="{FF2B5EF4-FFF2-40B4-BE49-F238E27FC236}">
                <a16:creationId xmlns:a16="http://schemas.microsoft.com/office/drawing/2014/main" id="{F174D99E-5902-DF4C-CF68-5200B838E19B}"/>
              </a:ext>
            </a:extLst>
          </p:cNvPr>
          <p:cNvSpPr/>
          <p:nvPr/>
        </p:nvSpPr>
        <p:spPr>
          <a:xfrm>
            <a:off x="259719" y="383951"/>
            <a:ext cx="1098562" cy="10985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45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686E-BCAA-F76D-36F1-8B9B5A5A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14DC-CC33-0FC0-E6F9-C522F561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8000872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Demo – Single step Automations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D25BAD-2BE4-7FE2-6812-EBE9592F9F22}"/>
              </a:ext>
            </a:extLst>
          </p:cNvPr>
          <p:cNvSpPr txBox="1">
            <a:spLocks/>
          </p:cNvSpPr>
          <p:nvPr/>
        </p:nvSpPr>
        <p:spPr>
          <a:xfrm>
            <a:off x="652731" y="1877383"/>
            <a:ext cx="10535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Deploying maintenance</a:t>
            </a:r>
          </a:p>
          <a:p>
            <a:r>
              <a:rPr lang="en-US" dirty="0"/>
              <a:t>Fixing Jobs</a:t>
            </a:r>
          </a:p>
          <a:p>
            <a:r>
              <a:rPr lang="en-US" dirty="0"/>
              <a:t>Adding schedules</a:t>
            </a:r>
          </a:p>
          <a:p>
            <a:r>
              <a:rPr lang="en-US" dirty="0"/>
              <a:t>Simple reports</a:t>
            </a:r>
          </a:p>
          <a:p>
            <a:r>
              <a:rPr lang="en-US" dirty="0"/>
              <a:t>Adjusting configurations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 descr="Gears">
            <a:extLst>
              <a:ext uri="{FF2B5EF4-FFF2-40B4-BE49-F238E27FC236}">
                <a16:creationId xmlns:a16="http://schemas.microsoft.com/office/drawing/2014/main" id="{FE30F06E-16C3-A698-5ACA-2D290CE26283}"/>
              </a:ext>
            </a:extLst>
          </p:cNvPr>
          <p:cNvSpPr/>
          <p:nvPr/>
        </p:nvSpPr>
        <p:spPr>
          <a:xfrm>
            <a:off x="259719" y="383951"/>
            <a:ext cx="1098562" cy="10985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2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C45CB-FD96-E3C1-1128-C85D9206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chine with sand on it&#10;&#10;Description automatically generated">
            <a:extLst>
              <a:ext uri="{FF2B5EF4-FFF2-40B4-BE49-F238E27FC236}">
                <a16:creationId xmlns:a16="http://schemas.microsoft.com/office/drawing/2014/main" id="{D4D8538D-B7A2-FF8A-5DDE-8DE0AAABB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024" b="139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D6469-C38F-8AC0-D87B-445A4283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83" y="-1025464"/>
            <a:ext cx="1086104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Advanced PowerShell Automation</a:t>
            </a:r>
          </a:p>
        </p:txBody>
      </p:sp>
      <p:sp>
        <p:nvSpPr>
          <p:cNvPr id="8" name="Rectangle 7" descr="Flowchart">
            <a:extLst>
              <a:ext uri="{FF2B5EF4-FFF2-40B4-BE49-F238E27FC236}">
                <a16:creationId xmlns:a16="http://schemas.microsoft.com/office/drawing/2014/main" id="{5AA68CE9-44B6-8910-86C9-905B83BC85B8}"/>
              </a:ext>
            </a:extLst>
          </p:cNvPr>
          <p:cNvSpPr/>
          <p:nvPr/>
        </p:nvSpPr>
        <p:spPr>
          <a:xfrm>
            <a:off x="271842" y="776492"/>
            <a:ext cx="1098562" cy="10985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38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9C46C-EC8C-019B-41AE-506209F7C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A435-E28C-5687-EFAA-726D18FC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5833485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Multi-step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D111-3FCC-3C23-097C-0CF1B3252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468" y="1877383"/>
            <a:ext cx="5257800" cy="4351338"/>
          </a:xfrm>
        </p:spPr>
        <p:txBody>
          <a:bodyPr/>
          <a:lstStyle/>
          <a:p>
            <a:r>
              <a:rPr lang="en-US" dirty="0"/>
              <a:t>Login reports</a:t>
            </a:r>
          </a:p>
          <a:p>
            <a:r>
              <a:rPr lang="en-US" dirty="0"/>
              <a:t>Tooling versions</a:t>
            </a:r>
          </a:p>
          <a:p>
            <a:r>
              <a:rPr lang="en-US" dirty="0"/>
              <a:t>Job failures</a:t>
            </a:r>
          </a:p>
          <a:p>
            <a:r>
              <a:rPr lang="en-US" dirty="0"/>
              <a:t>Monthly Action items</a:t>
            </a:r>
          </a:p>
          <a:p>
            <a:r>
              <a:rPr lang="en-US" dirty="0"/>
              <a:t>Runbooks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ABF442-EE5E-5B65-18C0-8A13DFF15923}"/>
              </a:ext>
            </a:extLst>
          </p:cNvPr>
          <p:cNvSpPr txBox="1">
            <a:spLocks/>
          </p:cNvSpPr>
          <p:nvPr/>
        </p:nvSpPr>
        <p:spPr>
          <a:xfrm>
            <a:off x="652732" y="187738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Making life easier by building complex reporting tools to help manage your environment.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 descr="Flowchart">
            <a:extLst>
              <a:ext uri="{FF2B5EF4-FFF2-40B4-BE49-F238E27FC236}">
                <a16:creationId xmlns:a16="http://schemas.microsoft.com/office/drawing/2014/main" id="{5DD93F70-BE9F-6B77-2E8D-66492D8FB79E}"/>
              </a:ext>
            </a:extLst>
          </p:cNvPr>
          <p:cNvSpPr/>
          <p:nvPr/>
        </p:nvSpPr>
        <p:spPr>
          <a:xfrm>
            <a:off x="191587" y="365125"/>
            <a:ext cx="1098562" cy="10985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4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C34F4-1709-C73F-3012-6DF72994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CC18-125B-3F34-AFEC-9A0CA135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7398444" cy="1325563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267DC6"/>
                </a:solidFill>
              </a:rPr>
              <a:t>Demo Multi-step </a:t>
            </a:r>
            <a:r>
              <a:rPr lang="en-US" b="1" i="1" dirty="0">
                <a:solidFill>
                  <a:srgbClr val="267DC6"/>
                </a:solidFill>
              </a:rPr>
              <a:t>automations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BE727-4013-A321-AC84-372D9EC5D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68" y="1769806"/>
            <a:ext cx="10780572" cy="4351338"/>
          </a:xfrm>
        </p:spPr>
        <p:txBody>
          <a:bodyPr/>
          <a:lstStyle/>
          <a:p>
            <a:r>
              <a:rPr lang="en-US" dirty="0"/>
              <a:t>Login reports</a:t>
            </a:r>
          </a:p>
          <a:p>
            <a:r>
              <a:rPr lang="en-US" dirty="0"/>
              <a:t>Tooling versions</a:t>
            </a:r>
          </a:p>
          <a:p>
            <a:r>
              <a:rPr lang="en-US" dirty="0"/>
              <a:t>Job failures</a:t>
            </a:r>
          </a:p>
          <a:p>
            <a:r>
              <a:rPr lang="en-US" dirty="0"/>
              <a:t>Monthly Action items</a:t>
            </a:r>
          </a:p>
          <a:p>
            <a:r>
              <a:rPr lang="en-US" dirty="0"/>
              <a:t>Runbooks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 descr="Flowchart">
            <a:extLst>
              <a:ext uri="{FF2B5EF4-FFF2-40B4-BE49-F238E27FC236}">
                <a16:creationId xmlns:a16="http://schemas.microsoft.com/office/drawing/2014/main" id="{6C03A291-9EC6-8B2B-40E0-039FED849372}"/>
              </a:ext>
            </a:extLst>
          </p:cNvPr>
          <p:cNvSpPr/>
          <p:nvPr/>
        </p:nvSpPr>
        <p:spPr>
          <a:xfrm>
            <a:off x="191587" y="365125"/>
            <a:ext cx="1098562" cy="10985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8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3D47-F3DB-74F0-4682-EE01F20B0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6A6C-9951-7572-502D-9636485C9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5833485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Other considerations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9895D1-A05A-2824-A4F3-DB88031CD9CE}"/>
              </a:ext>
            </a:extLst>
          </p:cNvPr>
          <p:cNvSpPr txBox="1">
            <a:spLocks/>
          </p:cNvSpPr>
          <p:nvPr/>
        </p:nvSpPr>
        <p:spPr>
          <a:xfrm>
            <a:off x="652732" y="187738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Security /Certificates</a:t>
            </a:r>
          </a:p>
          <a:p>
            <a:r>
              <a:rPr lang="en-US" dirty="0"/>
              <a:t>File management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 descr="Flowchart">
            <a:extLst>
              <a:ext uri="{FF2B5EF4-FFF2-40B4-BE49-F238E27FC236}">
                <a16:creationId xmlns:a16="http://schemas.microsoft.com/office/drawing/2014/main" id="{6C227AC5-0AF8-DC8B-3DBF-E4BD5021C8B6}"/>
              </a:ext>
            </a:extLst>
          </p:cNvPr>
          <p:cNvSpPr/>
          <p:nvPr/>
        </p:nvSpPr>
        <p:spPr>
          <a:xfrm>
            <a:off x="191587" y="365125"/>
            <a:ext cx="1098562" cy="10985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85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ack of wooden boxes&#10;&#10;Description automatically generated">
            <a:extLst>
              <a:ext uri="{FF2B5EF4-FFF2-40B4-BE49-F238E27FC236}">
                <a16:creationId xmlns:a16="http://schemas.microsoft.com/office/drawing/2014/main" id="{ADC9F7BC-4729-52FD-EE55-DFADF165D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716" r="-1" b="456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24EB88-FCD0-30C6-4D3F-440D1F4F9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315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br>
              <a:rPr lang="en-US" sz="5000" dirty="0">
                <a:solidFill>
                  <a:schemeClr val="bg1"/>
                </a:solidFill>
              </a:rPr>
            </a:br>
            <a:endParaRPr lang="en-US" sz="5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2F9020-6A34-FD09-494E-6EE3275E82CC}"/>
              </a:ext>
            </a:extLst>
          </p:cNvPr>
          <p:cNvSpPr txBox="1"/>
          <p:nvPr/>
        </p:nvSpPr>
        <p:spPr>
          <a:xfrm>
            <a:off x="355839" y="4237641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http://tinyurl.com/dbapowershell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http://tinyurl.com/OlaBlog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3832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E67DEE-2EFE-105F-F994-1E96DCEE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3EE5-9C28-2C1F-0CBA-F29413BE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3" y="365125"/>
            <a:ext cx="497307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Objects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35370-DC05-0D76-0330-09B1E89A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23" y="1951806"/>
            <a:ext cx="6389348" cy="2895936"/>
          </a:xfrm>
          <a:prstGeom prst="rect">
            <a:avLst/>
          </a:prstGeom>
        </p:spPr>
      </p:pic>
      <p:sp>
        <p:nvSpPr>
          <p:cNvPr id="8" name="Rectangle 7" descr="Filter">
            <a:extLst>
              <a:ext uri="{FF2B5EF4-FFF2-40B4-BE49-F238E27FC236}">
                <a16:creationId xmlns:a16="http://schemas.microsoft.com/office/drawing/2014/main" id="{DF8A9040-BE0C-6D9F-A825-E8C64576AFBE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2" y="365125"/>
            <a:ext cx="9995518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How can we handle the growth?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2629" cy="4351338"/>
          </a:xfrm>
        </p:spPr>
        <p:txBody>
          <a:bodyPr/>
          <a:lstStyle/>
          <a:p>
            <a:pPr>
              <a:buBlip>
                <a:blip r:embed="rId2"/>
              </a:buBlip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lue square with a white arrow in the middle&#10;&#10;Description automatically generated">
            <a:extLst>
              <a:ext uri="{FF2B5EF4-FFF2-40B4-BE49-F238E27FC236}">
                <a16:creationId xmlns:a16="http://schemas.microsoft.com/office/drawing/2014/main" id="{DFEF8A8D-7464-9869-52E8-56FE836E7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021" y="365125"/>
            <a:ext cx="1287261" cy="1287261"/>
          </a:xfrm>
          <a:prstGeom prst="rect">
            <a:avLst/>
          </a:prstGeom>
        </p:spPr>
      </p:pic>
      <p:pic>
        <p:nvPicPr>
          <p:cNvPr id="6" name="Picture 5" descr="Stressed woman facing computer">
            <a:extLst>
              <a:ext uri="{FF2B5EF4-FFF2-40B4-BE49-F238E27FC236}">
                <a16:creationId xmlns:a16="http://schemas.microsoft.com/office/drawing/2014/main" id="{CD968EA7-340A-7C12-AAAF-483289D0D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0470">
            <a:off x="955777" y="2910195"/>
            <a:ext cx="4552871" cy="30349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Stressed man working on laptop">
            <a:extLst>
              <a:ext uri="{FF2B5EF4-FFF2-40B4-BE49-F238E27FC236}">
                <a16:creationId xmlns:a16="http://schemas.microsoft.com/office/drawing/2014/main" id="{57C2F3D9-4D94-1F38-BC8E-976A6B782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1843">
            <a:off x="6281683" y="2837108"/>
            <a:ext cx="5163120" cy="34420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AFE0C7F9-488E-72A0-3FEE-DD80F85E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9631682">
            <a:off x="2618518" y="1873406"/>
            <a:ext cx="1697166" cy="1558564"/>
          </a:xfrm>
          <a:prstGeom prst="rect">
            <a:avLst/>
          </a:prstGeom>
        </p:spPr>
      </p:pic>
      <p:pic>
        <p:nvPicPr>
          <p:cNvPr id="12" name="Picture 11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8BDEBDEE-018C-4BA9-9BE2-81CC15385D2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8671566">
            <a:off x="8839854" y="1764156"/>
            <a:ext cx="1697166" cy="1558564"/>
          </a:xfrm>
          <a:prstGeom prst="rect">
            <a:avLst/>
          </a:prstGeom>
        </p:spPr>
      </p:pic>
      <p:pic>
        <p:nvPicPr>
          <p:cNvPr id="13" name="Picture 12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80B20468-2F38-4E86-02B9-C287708CD61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9631682">
            <a:off x="3112307" y="5532618"/>
            <a:ext cx="1697166" cy="1558564"/>
          </a:xfrm>
          <a:prstGeom prst="rect">
            <a:avLst/>
          </a:prstGeom>
        </p:spPr>
      </p:pic>
      <p:pic>
        <p:nvPicPr>
          <p:cNvPr id="14" name="Picture 13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BCBC7EC5-9EF0-A24E-9F34-52091E1C86B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8671566">
            <a:off x="7305497" y="5713592"/>
            <a:ext cx="1697166" cy="15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7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158DF551-C941-C2A9-A694-179AB4F5DB06}"/>
              </a:ext>
            </a:extLst>
          </p:cNvPr>
          <p:cNvGrpSpPr/>
          <p:nvPr/>
        </p:nvGrpSpPr>
        <p:grpSpPr>
          <a:xfrm rot="434608">
            <a:off x="6959097" y="171112"/>
            <a:ext cx="2993724" cy="4415883"/>
            <a:chOff x="6392057" y="789692"/>
            <a:chExt cx="2993724" cy="441588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B0000E4-1411-87F9-BFDA-CFD4944081BD}"/>
                </a:ext>
              </a:extLst>
            </p:cNvPr>
            <p:cNvSpPr/>
            <p:nvPr/>
          </p:nvSpPr>
          <p:spPr>
            <a:xfrm>
              <a:off x="6392057" y="789692"/>
              <a:ext cx="2993724" cy="44158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BD02C63-8FF6-159D-7868-03EE7BF9FDED}"/>
                </a:ext>
              </a:extLst>
            </p:cNvPr>
            <p:cNvSpPr/>
            <p:nvPr/>
          </p:nvSpPr>
          <p:spPr>
            <a:xfrm>
              <a:off x="6737413" y="859793"/>
              <a:ext cx="2378721" cy="323737"/>
            </a:xfrm>
            <a:prstGeom prst="roundRect">
              <a:avLst>
                <a:gd name="adj" fmla="val 50000"/>
              </a:avLst>
            </a:prstGeom>
            <a:solidFill>
              <a:srgbClr val="247AB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50CFC34-9786-EA23-3641-6EB82133987F}"/>
                </a:ext>
              </a:extLst>
            </p:cNvPr>
            <p:cNvSpPr/>
            <p:nvPr/>
          </p:nvSpPr>
          <p:spPr>
            <a:xfrm>
              <a:off x="7548840" y="917655"/>
              <a:ext cx="680158" cy="15252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83776B-D001-670C-15B2-93366FB71C8D}"/>
                </a:ext>
              </a:extLst>
            </p:cNvPr>
            <p:cNvSpPr/>
            <p:nvPr/>
          </p:nvSpPr>
          <p:spPr>
            <a:xfrm>
              <a:off x="7091641" y="2199909"/>
              <a:ext cx="169148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277BBD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DAVID</a:t>
              </a:r>
            </a:p>
            <a:p>
              <a:pPr algn="ctr"/>
              <a:r>
                <a:rPr lang="en-US" sz="4000" b="1" dirty="0">
                  <a:solidFill>
                    <a:srgbClr val="277BBD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SEIS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4BABBD7-DE0C-C947-72B0-3C096891F109}"/>
                </a:ext>
              </a:extLst>
            </p:cNvPr>
            <p:cNvCxnSpPr>
              <a:cxnSpLocks/>
            </p:cNvCxnSpPr>
            <p:nvPr/>
          </p:nvCxnSpPr>
          <p:spPr>
            <a:xfrm>
              <a:off x="6737413" y="3523348"/>
              <a:ext cx="24562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SQL Server Consulting – Straight Path Solutions">
              <a:extLst>
                <a:ext uri="{FF2B5EF4-FFF2-40B4-BE49-F238E27FC236}">
                  <a16:creationId xmlns:a16="http://schemas.microsoft.com/office/drawing/2014/main" id="{BB1D410C-5517-12C3-D54E-08EE29FA7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224" y="1350672"/>
              <a:ext cx="2776199" cy="867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83D1D8-157E-41A3-9E68-30EAAB2DC9C0}"/>
                </a:ext>
              </a:extLst>
            </p:cNvPr>
            <p:cNvSpPr/>
            <p:nvPr/>
          </p:nvSpPr>
          <p:spPr>
            <a:xfrm>
              <a:off x="6737413" y="3508420"/>
              <a:ext cx="251222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Database Administrator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2" y="365125"/>
            <a:ext cx="9995518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Introduction</a:t>
            </a:r>
          </a:p>
        </p:txBody>
      </p:sp>
      <p:pic>
        <p:nvPicPr>
          <p:cNvPr id="5" name="Picture 4" descr="A blue square with a white arrow in the middle&#10;&#10;Description automatically generated">
            <a:extLst>
              <a:ext uri="{FF2B5EF4-FFF2-40B4-BE49-F238E27FC236}">
                <a16:creationId xmlns:a16="http://schemas.microsoft.com/office/drawing/2014/main" id="{DFEF8A8D-7464-9869-52E8-56FE836E7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021" y="365125"/>
            <a:ext cx="1287261" cy="1287261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6F80E6-2DFA-E68E-03BE-AA88ADFC9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6222">
            <a:off x="5393480" y="3438753"/>
            <a:ext cx="3268679" cy="32686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6" name="Picture 2" descr="Tampa with community group name overlay">
            <a:extLst>
              <a:ext uri="{FF2B5EF4-FFF2-40B4-BE49-F238E27FC236}">
                <a16:creationId xmlns:a16="http://schemas.microsoft.com/office/drawing/2014/main" id="{6017FD27-7225-FF5F-6D52-2543A7A6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796">
            <a:off x="456332" y="2625922"/>
            <a:ext cx="4425549" cy="2476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576FAD6C-780C-B60C-14CA-4D4FCBB62E1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9248115">
            <a:off x="5581581" y="2401815"/>
            <a:ext cx="1697166" cy="155856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DB4990F0-0632-6744-CADD-700165CFE810}"/>
              </a:ext>
            </a:extLst>
          </p:cNvPr>
          <p:cNvGrpSpPr/>
          <p:nvPr/>
        </p:nvGrpSpPr>
        <p:grpSpPr>
          <a:xfrm>
            <a:off x="1368573" y="4548098"/>
            <a:ext cx="2467800" cy="1924511"/>
            <a:chOff x="8931785" y="5243084"/>
            <a:chExt cx="2467800" cy="1924511"/>
          </a:xfrm>
        </p:grpSpPr>
        <p:pic>
          <p:nvPicPr>
            <p:cNvPr id="18" name="Picture 17" descr="A yellow post-it note with a red push pin&#10;&#10;Description automatically generated">
              <a:extLst>
                <a:ext uri="{FF2B5EF4-FFF2-40B4-BE49-F238E27FC236}">
                  <a16:creationId xmlns:a16="http://schemas.microsoft.com/office/drawing/2014/main" id="{7AFE9D15-3D4D-FFAB-AC93-1DC583BB4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b="11952"/>
            <a:stretch/>
          </p:blipFill>
          <p:spPr>
            <a:xfrm rot="21251748">
              <a:off x="8931785" y="5243084"/>
              <a:ext cx="2467800" cy="192451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B67B19-1FC1-8251-8574-DE2B5C61D2D9}"/>
                </a:ext>
              </a:extLst>
            </p:cNvPr>
            <p:cNvSpPr/>
            <p:nvPr/>
          </p:nvSpPr>
          <p:spPr>
            <a:xfrm rot="21024551">
              <a:off x="9570811" y="5844252"/>
              <a:ext cx="118974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Leader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8E35FB-B385-2F56-A193-5B5B6048521D}"/>
                </a:ext>
              </a:extLst>
            </p:cNvPr>
            <p:cNvSpPr/>
            <p:nvPr/>
          </p:nvSpPr>
          <p:spPr>
            <a:xfrm rot="21024551">
              <a:off x="9557027" y="6234319"/>
              <a:ext cx="132760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400" dirty="0">
                  <a:latin typeface="Aharoni" panose="02010803020104030203" pitchFamily="2" charset="-79"/>
                  <a:cs typeface="Aharoni" panose="02010803020104030203" pitchFamily="2" charset="-79"/>
                </a:rPr>
                <a:t>Aka.ms/TSUG</a:t>
              </a:r>
            </a:p>
          </p:txBody>
        </p:sp>
      </p:grpSp>
      <p:pic>
        <p:nvPicPr>
          <p:cNvPr id="7" name="Picture 6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408D412A-862B-085A-7312-6DC312F808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9208616">
            <a:off x="1519108" y="1730552"/>
            <a:ext cx="1697166" cy="15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503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A1C208-EDAE-7104-862D-BBF94737C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408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blue square with a white arrow in the middle&#10;&#10;Description automatically generated">
            <a:extLst>
              <a:ext uri="{FF2B5EF4-FFF2-40B4-BE49-F238E27FC236}">
                <a16:creationId xmlns:a16="http://schemas.microsoft.com/office/drawing/2014/main" id="{BD1C9DE4-7B54-22D2-D31A-C036FDE7A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021" y="365125"/>
            <a:ext cx="1287261" cy="12872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69FC95-CEFC-1078-4402-71F97702A60E}"/>
              </a:ext>
            </a:extLst>
          </p:cNvPr>
          <p:cNvSpPr txBox="1">
            <a:spLocks/>
          </p:cNvSpPr>
          <p:nvPr/>
        </p:nvSpPr>
        <p:spPr>
          <a:xfrm>
            <a:off x="1261241" y="399722"/>
            <a:ext cx="5945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267DC6"/>
                </a:solidFill>
              </a:rPr>
              <a:t>Presentation Overview</a:t>
            </a:r>
          </a:p>
        </p:txBody>
      </p:sp>
    </p:spTree>
    <p:extLst>
      <p:ext uri="{BB962C8B-B14F-4D97-AF65-F5344CB8AC3E}">
        <p14:creationId xmlns:p14="http://schemas.microsoft.com/office/powerpoint/2010/main" val="277972260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person using a chisel to cut a piece of wood&#10;&#10;Description automatically generated">
            <a:extLst>
              <a:ext uri="{FF2B5EF4-FFF2-40B4-BE49-F238E27FC236}">
                <a16:creationId xmlns:a16="http://schemas.microsoft.com/office/drawing/2014/main" id="{DA757793-72AB-219F-9813-DDBCAEB8E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14" b="137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B5A4E-24CC-14D6-5DFA-C8211EAE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495226"/>
            <a:ext cx="8420172" cy="20570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PowerShell basics</a:t>
            </a:r>
          </a:p>
        </p:txBody>
      </p:sp>
      <p:sp>
        <p:nvSpPr>
          <p:cNvPr id="8" name="Rectangle 7" descr="Filter">
            <a:extLst>
              <a:ext uri="{FF2B5EF4-FFF2-40B4-BE49-F238E27FC236}">
                <a16:creationId xmlns:a16="http://schemas.microsoft.com/office/drawing/2014/main" id="{0D3B49BB-4D92-2EA0-B3CE-39B2126289F2}"/>
              </a:ext>
            </a:extLst>
          </p:cNvPr>
          <p:cNvSpPr/>
          <p:nvPr/>
        </p:nvSpPr>
        <p:spPr>
          <a:xfrm>
            <a:off x="630475" y="904421"/>
            <a:ext cx="1098562" cy="10985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4123-CEE7-B041-8000-4175D7543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0A93-E2B3-E8FA-62EA-EBB700A0A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5833485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Cmdlets or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2E122-D0A4-864A-C406-82BEEF907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Built in or module-based command scripts that have defined purpose and arguments. </a:t>
            </a:r>
          </a:p>
          <a:p>
            <a:r>
              <a:rPr lang="en-US" dirty="0"/>
              <a:t>Piping “ | ” is a way to pass the results or a variable into another command.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9A5157-EE1D-F17B-559D-4D58F7C18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6"/>
          <a:stretch/>
        </p:blipFill>
        <p:spPr>
          <a:xfrm>
            <a:off x="7191767" y="0"/>
            <a:ext cx="5000233" cy="6858000"/>
          </a:xfrm>
          <a:prstGeom prst="rect">
            <a:avLst/>
          </a:prstGeom>
        </p:spPr>
      </p:pic>
      <p:sp>
        <p:nvSpPr>
          <p:cNvPr id="4" name="Rectangle 3" descr="Filter">
            <a:extLst>
              <a:ext uri="{FF2B5EF4-FFF2-40B4-BE49-F238E27FC236}">
                <a16:creationId xmlns:a16="http://schemas.microsoft.com/office/drawing/2014/main" id="{4E33A88A-4533-9141-0496-5C0C062BD918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6BA5B-9CCD-4B7F-AE44-3EAF9AFE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A8CC-F2BA-D008-78F7-E908D46C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3" y="365125"/>
            <a:ext cx="492677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BE939-2C0E-8443-61A9-37C4BA3B5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5127" cy="4351338"/>
          </a:xfrm>
        </p:spPr>
        <p:txBody>
          <a:bodyPr>
            <a:normAutofit/>
          </a:bodyPr>
          <a:lstStyle/>
          <a:p>
            <a:r>
              <a:rPr lang="en-US" dirty="0"/>
              <a:t>$-defined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manually assigned, store the results of commands, and be reassigned in the same script.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627714-F515-9BC7-5412-0C66089E0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248208"/>
              </p:ext>
            </p:extLst>
          </p:nvPr>
        </p:nvGraphicFramePr>
        <p:xfrm>
          <a:off x="838200" y="2356533"/>
          <a:ext cx="6265127" cy="2144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646A459D-171A-621E-F032-2E54556B38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55"/>
          <a:stretch/>
        </p:blipFill>
        <p:spPr>
          <a:xfrm>
            <a:off x="7320694" y="0"/>
            <a:ext cx="4871306" cy="6858000"/>
          </a:xfrm>
          <a:prstGeom prst="rect">
            <a:avLst/>
          </a:prstGeom>
        </p:spPr>
      </p:pic>
      <p:sp>
        <p:nvSpPr>
          <p:cNvPr id="7" name="Rectangle 6" descr="Filter">
            <a:extLst>
              <a:ext uri="{FF2B5EF4-FFF2-40B4-BE49-F238E27FC236}">
                <a16:creationId xmlns:a16="http://schemas.microsoft.com/office/drawing/2014/main" id="{E3E10F9E-3273-1E5F-784C-273F787CDE3A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3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3" y="365125"/>
            <a:ext cx="497307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5C03A-724C-F822-647B-B8ED2D414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/>
          <a:lstStyle/>
          <a:p>
            <a:r>
              <a:rPr lang="en-US" dirty="0"/>
              <a:t>PowerShell is an object-oriented language. SQL is Declarative</a:t>
            </a:r>
          </a:p>
          <a:p>
            <a:r>
              <a:rPr lang="en-US" dirty="0"/>
              <a:t>Every object has a type, methods, and properties.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0F9A1D-0137-D6EC-D0AE-75E850E4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444" y="0"/>
            <a:ext cx="5057556" cy="6858000"/>
          </a:xfrm>
          <a:prstGeom prst="rect">
            <a:avLst/>
          </a:prstGeom>
        </p:spPr>
      </p:pic>
      <p:sp>
        <p:nvSpPr>
          <p:cNvPr id="7" name="Rectangle 6" descr="Filter">
            <a:extLst>
              <a:ext uri="{FF2B5EF4-FFF2-40B4-BE49-F238E27FC236}">
                <a16:creationId xmlns:a16="http://schemas.microsoft.com/office/drawing/2014/main" id="{C26C2016-3B44-95A3-69D0-374221A95B05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4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C29E-4DB7-591B-8A5F-DB916D78C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C25F-206C-6CE6-A16F-55DD31E8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2" y="365125"/>
            <a:ext cx="5042517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821FF-F69B-DCC3-C7E5-9DBBEF2A9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Pre-packaged cmdlets (commands) and much more.</a:t>
            </a:r>
          </a:p>
          <a:p>
            <a:r>
              <a:rPr lang="en-US" dirty="0"/>
              <a:t>Can get most from the </a:t>
            </a:r>
            <a:r>
              <a:rPr lang="en-US" dirty="0" err="1"/>
              <a:t>PSGallery</a:t>
            </a:r>
            <a:r>
              <a:rPr lang="en-US" dirty="0"/>
              <a:t>, others you can download or create yourself.</a:t>
            </a:r>
          </a:p>
          <a:p>
            <a:r>
              <a:rPr lang="en-US" dirty="0"/>
              <a:t>The most important for DBAs to know is </a:t>
            </a:r>
            <a:r>
              <a:rPr lang="en-US" dirty="0" err="1"/>
              <a:t>DBAtools</a:t>
            </a:r>
            <a:r>
              <a:rPr lang="en-US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361C0-FAFB-8A0D-E8DA-672D88A4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46" y="0"/>
            <a:ext cx="5626953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2A1DE-BBE7-68D7-0376-243C6BF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47" y="0"/>
            <a:ext cx="5671866" cy="6858000"/>
          </a:xfrm>
          <a:prstGeom prst="rect">
            <a:avLst/>
          </a:prstGeom>
        </p:spPr>
      </p:pic>
      <p:sp>
        <p:nvSpPr>
          <p:cNvPr id="6" name="Rectangle 5" descr="Filter">
            <a:extLst>
              <a:ext uri="{FF2B5EF4-FFF2-40B4-BE49-F238E27FC236}">
                <a16:creationId xmlns:a16="http://schemas.microsoft.com/office/drawing/2014/main" id="{E4ABE63D-D278-7EDA-3A01-9E15439E0CF3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12247</TotalTime>
  <Words>363</Words>
  <Application>Microsoft Office PowerPoint</Application>
  <PresentationFormat>Widescreen</PresentationFormat>
  <Paragraphs>90</Paragraphs>
  <Slides>19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Aharoni</vt:lpstr>
      <vt:lpstr>Aptos</vt:lpstr>
      <vt:lpstr>Aptos Display</vt:lpstr>
      <vt:lpstr>Arial</vt:lpstr>
      <vt:lpstr>Calibri</vt:lpstr>
      <vt:lpstr>Cascadia Mono SemiLight</vt:lpstr>
      <vt:lpstr>Office Theme</vt:lpstr>
      <vt:lpstr>Solving SQL Server DBA Problems with PowerShell</vt:lpstr>
      <vt:lpstr>How can we handle the growth?</vt:lpstr>
      <vt:lpstr>Introduction</vt:lpstr>
      <vt:lpstr>PowerPoint Presentation</vt:lpstr>
      <vt:lpstr>PowerShell basics</vt:lpstr>
      <vt:lpstr>Cmdlets or Commands</vt:lpstr>
      <vt:lpstr>Variables</vt:lpstr>
      <vt:lpstr>Objects</vt:lpstr>
      <vt:lpstr>Modules</vt:lpstr>
      <vt:lpstr>Demo</vt:lpstr>
      <vt:lpstr>Basic PowerShell Automation</vt:lpstr>
      <vt:lpstr>Single step automation</vt:lpstr>
      <vt:lpstr>Demo – Single step Automations</vt:lpstr>
      <vt:lpstr>Advanced PowerShell Automation</vt:lpstr>
      <vt:lpstr>Multi-step automation</vt:lpstr>
      <vt:lpstr>Demo Multi-step automations</vt:lpstr>
      <vt:lpstr>Other considerations</vt:lpstr>
      <vt:lpstr>THANK YOU! </vt:lpstr>
      <vt:lpstr>Objects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SQL Server DBA Problems with PowerShell</dc:title>
  <dc:creator>David Seis</dc:creator>
  <cp:lastModifiedBy>David Seis</cp:lastModifiedBy>
  <cp:revision>10</cp:revision>
  <dcterms:created xsi:type="dcterms:W3CDTF">2024-01-10T20:13:54Z</dcterms:created>
  <dcterms:modified xsi:type="dcterms:W3CDTF">2024-02-21T00:24:10Z</dcterms:modified>
</cp:coreProperties>
</file>